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4" r:id="rId4"/>
    <p:sldId id="260" r:id="rId5"/>
    <p:sldId id="263" r:id="rId6"/>
    <p:sldId id="261" r:id="rId7"/>
    <p:sldId id="262" r:id="rId8"/>
    <p:sldId id="265" r:id="rId9"/>
    <p:sldId id="266" r:id="rId10"/>
    <p:sldId id="258" r:id="rId11"/>
    <p:sldId id="267" r:id="rId12"/>
    <p:sldId id="268" r:id="rId13"/>
    <p:sldId id="269" r:id="rId14"/>
    <p:sldId id="270" r:id="rId15"/>
    <p:sldId id="271" r:id="rId16"/>
    <p:sldId id="272" r:id="rId17"/>
    <p:sldId id="286" r:id="rId18"/>
    <p:sldId id="321" r:id="rId19"/>
    <p:sldId id="275" r:id="rId20"/>
    <p:sldId id="276" r:id="rId21"/>
    <p:sldId id="277" r:id="rId22"/>
    <p:sldId id="279" r:id="rId23"/>
    <p:sldId id="278" r:id="rId24"/>
    <p:sldId id="280" r:id="rId25"/>
    <p:sldId id="297" r:id="rId26"/>
    <p:sldId id="319" r:id="rId27"/>
    <p:sldId id="298" r:id="rId28"/>
    <p:sldId id="322" r:id="rId29"/>
    <p:sldId id="301" r:id="rId30"/>
    <p:sldId id="302" r:id="rId31"/>
    <p:sldId id="287" r:id="rId32"/>
    <p:sldId id="304" r:id="rId33"/>
    <p:sldId id="305" r:id="rId34"/>
    <p:sldId id="306" r:id="rId35"/>
    <p:sldId id="307" r:id="rId36"/>
    <p:sldId id="290" r:id="rId37"/>
    <p:sldId id="291" r:id="rId38"/>
    <p:sldId id="315" r:id="rId39"/>
    <p:sldId id="308" r:id="rId40"/>
    <p:sldId id="309" r:id="rId41"/>
    <p:sldId id="323" r:id="rId42"/>
    <p:sldId id="310" r:id="rId43"/>
    <p:sldId id="311" r:id="rId44"/>
    <p:sldId id="294" r:id="rId45"/>
    <p:sldId id="312" r:id="rId46"/>
    <p:sldId id="313" r:id="rId47"/>
    <p:sldId id="317" r:id="rId48"/>
    <p:sldId id="318" r:id="rId49"/>
    <p:sldId id="324" r:id="rId50"/>
    <p:sldId id="325" r:id="rId51"/>
    <p:sldId id="326" r:id="rId52"/>
    <p:sldId id="328" r:id="rId53"/>
    <p:sldId id="329" r:id="rId54"/>
    <p:sldId id="320" r:id="rId5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F19FCA-B785-44B0-8A00-880F45167E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6D1E298-1CCD-4F5A-93D4-BCC4A6093053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/>
            <a:t>1957: </a:t>
          </a:r>
          <a:r>
            <a:rPr lang="en-GB" dirty="0" err="1"/>
            <a:t>Perceptrons</a:t>
          </a:r>
          <a:endParaRPr lang="en-GB" dirty="0"/>
        </a:p>
      </dgm:t>
    </dgm:pt>
    <dgm:pt modelId="{39DB5563-9A38-4200-9E9F-099E12D0D249}" type="parTrans" cxnId="{A21C1CFC-E59F-4290-AC9A-50CD7BCACABD}">
      <dgm:prSet/>
      <dgm:spPr/>
      <dgm:t>
        <a:bodyPr/>
        <a:lstStyle/>
        <a:p>
          <a:endParaRPr lang="en-NL"/>
        </a:p>
      </dgm:t>
    </dgm:pt>
    <dgm:pt modelId="{E77C39C5-F69B-4F17-BB44-D523CC54E862}" type="sibTrans" cxnId="{A21C1CFC-E59F-4290-AC9A-50CD7BCACABD}">
      <dgm:prSet/>
      <dgm:spPr/>
      <dgm:t>
        <a:bodyPr/>
        <a:lstStyle/>
        <a:p>
          <a:endParaRPr lang="en-NL"/>
        </a:p>
      </dgm:t>
    </dgm:pt>
    <dgm:pt modelId="{A511D848-BBE6-48D2-B8FA-75CAE85B6BDE}">
      <dgm:prSet phldrT="[Text]"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GB" dirty="0"/>
            <a:t>1970 (Dark Age): Backpropagation</a:t>
          </a:r>
          <a:endParaRPr lang="en-NL" dirty="0"/>
        </a:p>
      </dgm:t>
    </dgm:pt>
    <dgm:pt modelId="{1402E505-A568-4D4C-BFC9-4F23D77094F4}" type="parTrans" cxnId="{2B7A3B7B-7B3A-47CB-A456-62A22A32842B}">
      <dgm:prSet/>
      <dgm:spPr/>
      <dgm:t>
        <a:bodyPr/>
        <a:lstStyle/>
        <a:p>
          <a:endParaRPr lang="en-NL"/>
        </a:p>
      </dgm:t>
    </dgm:pt>
    <dgm:pt modelId="{AA27AFA5-5244-48B3-A409-23BA84E8566E}" type="sibTrans" cxnId="{2B7A3B7B-7B3A-47CB-A456-62A22A32842B}">
      <dgm:prSet/>
      <dgm:spPr/>
      <dgm:t>
        <a:bodyPr/>
        <a:lstStyle/>
        <a:p>
          <a:endParaRPr lang="en-NL"/>
        </a:p>
      </dgm:t>
    </dgm:pt>
    <dgm:pt modelId="{1CA9341B-EAF4-4D51-8771-0AFAF6C67085}">
      <dgm:prSet phldrT="[Text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/>
            <a:t>1982: Recurrent Neural Network</a:t>
          </a:r>
          <a:endParaRPr lang="en-NL" dirty="0"/>
        </a:p>
      </dgm:t>
    </dgm:pt>
    <dgm:pt modelId="{B082CACE-F7BE-4946-B5A7-B884900E56C5}" type="parTrans" cxnId="{6B948A95-6FB0-4925-AF67-23CC3F70C92E}">
      <dgm:prSet/>
      <dgm:spPr/>
      <dgm:t>
        <a:bodyPr/>
        <a:lstStyle/>
        <a:p>
          <a:endParaRPr lang="en-NL"/>
        </a:p>
      </dgm:t>
    </dgm:pt>
    <dgm:pt modelId="{1E81FDD5-5181-48BE-AA2E-D53C8D79719A}" type="sibTrans" cxnId="{6B948A95-6FB0-4925-AF67-23CC3F70C92E}">
      <dgm:prSet/>
      <dgm:spPr/>
      <dgm:t>
        <a:bodyPr/>
        <a:lstStyle/>
        <a:p>
          <a:endParaRPr lang="en-NL"/>
        </a:p>
      </dgm:t>
    </dgm:pt>
    <dgm:pt modelId="{EE8897F8-17D6-4FAF-811D-4AE801E4F7E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dirty="0"/>
            <a:t>1989: Reinforcement Learning</a:t>
          </a:r>
          <a:endParaRPr lang="en-NL" dirty="0"/>
        </a:p>
      </dgm:t>
    </dgm:pt>
    <dgm:pt modelId="{5A296DF4-787A-4C7E-9A09-406F38F40397}" type="parTrans" cxnId="{695C0BF1-1130-4CD1-B52C-35F07A87C0AB}">
      <dgm:prSet/>
      <dgm:spPr/>
      <dgm:t>
        <a:bodyPr/>
        <a:lstStyle/>
        <a:p>
          <a:endParaRPr lang="en-NL"/>
        </a:p>
      </dgm:t>
    </dgm:pt>
    <dgm:pt modelId="{4CA0F504-5B3B-499B-9138-63F592454DBB}" type="sibTrans" cxnId="{695C0BF1-1130-4CD1-B52C-35F07A87C0AB}">
      <dgm:prSet/>
      <dgm:spPr/>
      <dgm:t>
        <a:bodyPr/>
        <a:lstStyle/>
        <a:p>
          <a:endParaRPr lang="en-NL"/>
        </a:p>
      </dgm:t>
    </dgm:pt>
    <dgm:pt modelId="{7E827736-7987-4EA1-8367-4D0F9B82C2A8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b="1" dirty="0">
              <a:solidFill>
                <a:schemeClr val="tx1">
                  <a:lumMod val="95000"/>
                  <a:lumOff val="5000"/>
                </a:schemeClr>
              </a:solidFill>
            </a:rPr>
            <a:t>Mid-late 90’s: “Silver Age”</a:t>
          </a:r>
          <a:endParaRPr lang="en-NL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D49CECC-CD08-4158-A2AA-3DF090A6F18C}" type="parTrans" cxnId="{C1E273BA-8049-4703-8F5A-066BE06032CE}">
      <dgm:prSet/>
      <dgm:spPr/>
      <dgm:t>
        <a:bodyPr/>
        <a:lstStyle/>
        <a:p>
          <a:endParaRPr lang="en-NL"/>
        </a:p>
      </dgm:t>
    </dgm:pt>
    <dgm:pt modelId="{2485F175-38D0-48C4-AE5F-264CD3CCFADD}" type="sibTrans" cxnId="{C1E273BA-8049-4703-8F5A-066BE06032CE}">
      <dgm:prSet/>
      <dgm:spPr/>
      <dgm:t>
        <a:bodyPr/>
        <a:lstStyle/>
        <a:p>
          <a:endParaRPr lang="en-NL"/>
        </a:p>
      </dgm:t>
    </dgm:pt>
    <dgm:pt modelId="{9DD0044D-5084-46FD-9D0C-BC7CF6F065D7}" type="pres">
      <dgm:prSet presAssocID="{5EF19FCA-B785-44B0-8A00-880F45167EBE}" presName="Name0" presStyleCnt="0">
        <dgm:presLayoutVars>
          <dgm:dir/>
          <dgm:animLvl val="lvl"/>
          <dgm:resizeHandles val="exact"/>
        </dgm:presLayoutVars>
      </dgm:prSet>
      <dgm:spPr/>
    </dgm:pt>
    <dgm:pt modelId="{4C61B5AF-CF49-4F79-BFAA-6215D51660D4}" type="pres">
      <dgm:prSet presAssocID="{06D1E298-1CCD-4F5A-93D4-BCC4A609305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D855F3B-FF03-4B4D-8F46-0F291C939FE9}" type="pres">
      <dgm:prSet presAssocID="{E77C39C5-F69B-4F17-BB44-D523CC54E862}" presName="parTxOnlySpace" presStyleCnt="0"/>
      <dgm:spPr/>
    </dgm:pt>
    <dgm:pt modelId="{2D709E13-6F86-470D-AD89-6BB2060E4394}" type="pres">
      <dgm:prSet presAssocID="{A511D848-BBE6-48D2-B8FA-75CAE85B6BD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5DB836C-FE84-4890-B8F7-0232B4CC60DE}" type="pres">
      <dgm:prSet presAssocID="{AA27AFA5-5244-48B3-A409-23BA84E8566E}" presName="parTxOnlySpace" presStyleCnt="0"/>
      <dgm:spPr/>
    </dgm:pt>
    <dgm:pt modelId="{D6FCF9F6-7D32-4AE4-A696-A54F2228D23E}" type="pres">
      <dgm:prSet presAssocID="{1CA9341B-EAF4-4D51-8771-0AFAF6C6708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84CEF2F-6CFC-4920-8BC0-57FF4763734E}" type="pres">
      <dgm:prSet presAssocID="{1E81FDD5-5181-48BE-AA2E-D53C8D79719A}" presName="parTxOnlySpace" presStyleCnt="0"/>
      <dgm:spPr/>
    </dgm:pt>
    <dgm:pt modelId="{4FEAC785-D946-49F4-8BF6-CCE628697833}" type="pres">
      <dgm:prSet presAssocID="{EE8897F8-17D6-4FAF-811D-4AE801E4F7E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3AF7F3-67E3-4681-BF8E-D6AA6EA73EEA}" type="pres">
      <dgm:prSet presAssocID="{4CA0F504-5B3B-499B-9138-63F592454DBB}" presName="parTxOnlySpace" presStyleCnt="0"/>
      <dgm:spPr/>
    </dgm:pt>
    <dgm:pt modelId="{02EF3584-87E0-4B58-B1F3-CEFD8091BE20}" type="pres">
      <dgm:prSet presAssocID="{7E827736-7987-4EA1-8367-4D0F9B82C2A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D02EE38-42C8-48C0-8A21-920A311866E9}" type="presOf" srcId="{EE8897F8-17D6-4FAF-811D-4AE801E4F7ED}" destId="{4FEAC785-D946-49F4-8BF6-CCE628697833}" srcOrd="0" destOrd="0" presId="urn:microsoft.com/office/officeart/2005/8/layout/chevron1"/>
    <dgm:cxn modelId="{468A905B-52D6-4933-918E-E842E494C41F}" type="presOf" srcId="{7E827736-7987-4EA1-8367-4D0F9B82C2A8}" destId="{02EF3584-87E0-4B58-B1F3-CEFD8091BE20}" srcOrd="0" destOrd="0" presId="urn:microsoft.com/office/officeart/2005/8/layout/chevron1"/>
    <dgm:cxn modelId="{98283265-3AAF-44A2-8158-C1DABC23A873}" type="presOf" srcId="{5EF19FCA-B785-44B0-8A00-880F45167EBE}" destId="{9DD0044D-5084-46FD-9D0C-BC7CF6F065D7}" srcOrd="0" destOrd="0" presId="urn:microsoft.com/office/officeart/2005/8/layout/chevron1"/>
    <dgm:cxn modelId="{2B7A3B7B-7B3A-47CB-A456-62A22A32842B}" srcId="{5EF19FCA-B785-44B0-8A00-880F45167EBE}" destId="{A511D848-BBE6-48D2-B8FA-75CAE85B6BDE}" srcOrd="1" destOrd="0" parTransId="{1402E505-A568-4D4C-BFC9-4F23D77094F4}" sibTransId="{AA27AFA5-5244-48B3-A409-23BA84E8566E}"/>
    <dgm:cxn modelId="{6B948A95-6FB0-4925-AF67-23CC3F70C92E}" srcId="{5EF19FCA-B785-44B0-8A00-880F45167EBE}" destId="{1CA9341B-EAF4-4D51-8771-0AFAF6C67085}" srcOrd="2" destOrd="0" parTransId="{B082CACE-F7BE-4946-B5A7-B884900E56C5}" sibTransId="{1E81FDD5-5181-48BE-AA2E-D53C8D79719A}"/>
    <dgm:cxn modelId="{7F544CBA-260E-4E06-85CE-4E5FFEAA46B0}" type="presOf" srcId="{06D1E298-1CCD-4F5A-93D4-BCC4A6093053}" destId="{4C61B5AF-CF49-4F79-BFAA-6215D51660D4}" srcOrd="0" destOrd="0" presId="urn:microsoft.com/office/officeart/2005/8/layout/chevron1"/>
    <dgm:cxn modelId="{C1E273BA-8049-4703-8F5A-066BE06032CE}" srcId="{5EF19FCA-B785-44B0-8A00-880F45167EBE}" destId="{7E827736-7987-4EA1-8367-4D0F9B82C2A8}" srcOrd="4" destOrd="0" parTransId="{6D49CECC-CD08-4158-A2AA-3DF090A6F18C}" sibTransId="{2485F175-38D0-48C4-AE5F-264CD3CCFADD}"/>
    <dgm:cxn modelId="{E9A7E2E4-1BCB-4247-8FBF-BCEBE2136618}" type="presOf" srcId="{A511D848-BBE6-48D2-B8FA-75CAE85B6BDE}" destId="{2D709E13-6F86-470D-AD89-6BB2060E4394}" srcOrd="0" destOrd="0" presId="urn:microsoft.com/office/officeart/2005/8/layout/chevron1"/>
    <dgm:cxn modelId="{695C0BF1-1130-4CD1-B52C-35F07A87C0AB}" srcId="{5EF19FCA-B785-44B0-8A00-880F45167EBE}" destId="{EE8897F8-17D6-4FAF-811D-4AE801E4F7ED}" srcOrd="3" destOrd="0" parTransId="{5A296DF4-787A-4C7E-9A09-406F38F40397}" sibTransId="{4CA0F504-5B3B-499B-9138-63F592454DBB}"/>
    <dgm:cxn modelId="{3C6BD0F3-3A6D-4F50-986C-19C3A270CCC0}" type="presOf" srcId="{1CA9341B-EAF4-4D51-8771-0AFAF6C67085}" destId="{D6FCF9F6-7D32-4AE4-A696-A54F2228D23E}" srcOrd="0" destOrd="0" presId="urn:microsoft.com/office/officeart/2005/8/layout/chevron1"/>
    <dgm:cxn modelId="{A21C1CFC-E59F-4290-AC9A-50CD7BCACABD}" srcId="{5EF19FCA-B785-44B0-8A00-880F45167EBE}" destId="{06D1E298-1CCD-4F5A-93D4-BCC4A6093053}" srcOrd="0" destOrd="0" parTransId="{39DB5563-9A38-4200-9E9F-099E12D0D249}" sibTransId="{E77C39C5-F69B-4F17-BB44-D523CC54E862}"/>
    <dgm:cxn modelId="{F00198A7-61BB-4286-947F-ADB687B6F555}" type="presParOf" srcId="{9DD0044D-5084-46FD-9D0C-BC7CF6F065D7}" destId="{4C61B5AF-CF49-4F79-BFAA-6215D51660D4}" srcOrd="0" destOrd="0" presId="urn:microsoft.com/office/officeart/2005/8/layout/chevron1"/>
    <dgm:cxn modelId="{60A6046A-FEB0-4791-AD4F-37F5EE5D38CD}" type="presParOf" srcId="{9DD0044D-5084-46FD-9D0C-BC7CF6F065D7}" destId="{1D855F3B-FF03-4B4D-8F46-0F291C939FE9}" srcOrd="1" destOrd="0" presId="urn:microsoft.com/office/officeart/2005/8/layout/chevron1"/>
    <dgm:cxn modelId="{175299C3-7E4E-4199-9BF7-2017079D0CA7}" type="presParOf" srcId="{9DD0044D-5084-46FD-9D0C-BC7CF6F065D7}" destId="{2D709E13-6F86-470D-AD89-6BB2060E4394}" srcOrd="2" destOrd="0" presId="urn:microsoft.com/office/officeart/2005/8/layout/chevron1"/>
    <dgm:cxn modelId="{1459C46E-8343-426A-B7F9-E70C5528C066}" type="presParOf" srcId="{9DD0044D-5084-46FD-9D0C-BC7CF6F065D7}" destId="{C5DB836C-FE84-4890-B8F7-0232B4CC60DE}" srcOrd="3" destOrd="0" presId="urn:microsoft.com/office/officeart/2005/8/layout/chevron1"/>
    <dgm:cxn modelId="{6DC0CADC-80E2-4DDE-84DD-FA833EE89139}" type="presParOf" srcId="{9DD0044D-5084-46FD-9D0C-BC7CF6F065D7}" destId="{D6FCF9F6-7D32-4AE4-A696-A54F2228D23E}" srcOrd="4" destOrd="0" presId="urn:microsoft.com/office/officeart/2005/8/layout/chevron1"/>
    <dgm:cxn modelId="{4EE00E07-22F8-42BA-A61B-860636619BAE}" type="presParOf" srcId="{9DD0044D-5084-46FD-9D0C-BC7CF6F065D7}" destId="{684CEF2F-6CFC-4920-8BC0-57FF4763734E}" srcOrd="5" destOrd="0" presId="urn:microsoft.com/office/officeart/2005/8/layout/chevron1"/>
    <dgm:cxn modelId="{FB76F9DF-5F00-45D5-B35B-191BC15AE081}" type="presParOf" srcId="{9DD0044D-5084-46FD-9D0C-BC7CF6F065D7}" destId="{4FEAC785-D946-49F4-8BF6-CCE628697833}" srcOrd="6" destOrd="0" presId="urn:microsoft.com/office/officeart/2005/8/layout/chevron1"/>
    <dgm:cxn modelId="{3A81C5B2-F5C6-493D-88E1-FD8F1071C3DA}" type="presParOf" srcId="{9DD0044D-5084-46FD-9D0C-BC7CF6F065D7}" destId="{FD3AF7F3-67E3-4681-BF8E-D6AA6EA73EEA}" srcOrd="7" destOrd="0" presId="urn:microsoft.com/office/officeart/2005/8/layout/chevron1"/>
    <dgm:cxn modelId="{DA3328E0-1F40-4196-A2B6-42EBAD85D09C}" type="presParOf" srcId="{9DD0044D-5084-46FD-9D0C-BC7CF6F065D7}" destId="{02EF3584-87E0-4B58-B1F3-CEFD8091BE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F19FCA-B785-44B0-8A00-880F45167E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6D1E298-1CCD-4F5A-93D4-BCC4A6093053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1995: Random Forests, SVM</a:t>
          </a:r>
        </a:p>
      </dgm:t>
    </dgm:pt>
    <dgm:pt modelId="{39DB5563-9A38-4200-9E9F-099E12D0D249}" type="parTrans" cxnId="{A21C1CFC-E59F-4290-AC9A-50CD7BCACABD}">
      <dgm:prSet/>
      <dgm:spPr/>
      <dgm:t>
        <a:bodyPr/>
        <a:lstStyle/>
        <a:p>
          <a:endParaRPr lang="en-NL"/>
        </a:p>
      </dgm:t>
    </dgm:pt>
    <dgm:pt modelId="{E77C39C5-F69B-4F17-BB44-D523CC54E862}" type="sibTrans" cxnId="{A21C1CFC-E59F-4290-AC9A-50CD7BCACABD}">
      <dgm:prSet/>
      <dgm:spPr/>
      <dgm:t>
        <a:bodyPr/>
        <a:lstStyle/>
        <a:p>
          <a:endParaRPr lang="en-NL"/>
        </a:p>
      </dgm:t>
    </dgm:pt>
    <dgm:pt modelId="{A511D848-BBE6-48D2-B8FA-75CAE85B6BDE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1997: IBM Deep Blue beats Kasparov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02E505-A568-4D4C-BFC9-4F23D77094F4}" type="parTrans" cxnId="{2B7A3B7B-7B3A-47CB-A456-62A22A32842B}">
      <dgm:prSet/>
      <dgm:spPr/>
      <dgm:t>
        <a:bodyPr/>
        <a:lstStyle/>
        <a:p>
          <a:endParaRPr lang="en-NL"/>
        </a:p>
      </dgm:t>
    </dgm:pt>
    <dgm:pt modelId="{AA27AFA5-5244-48B3-A409-23BA84E8566E}" type="sibTrans" cxnId="{2B7A3B7B-7B3A-47CB-A456-62A22A32842B}">
      <dgm:prSet/>
      <dgm:spPr/>
      <dgm:t>
        <a:bodyPr/>
        <a:lstStyle/>
        <a:p>
          <a:endParaRPr lang="en-NL"/>
        </a:p>
      </dgm:t>
    </dgm:pt>
    <dgm:pt modelId="{1CA9341B-EAF4-4D51-8771-0AFAF6C67085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1997: LSTM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082CACE-F7BE-4946-B5A7-B884900E56C5}" type="parTrans" cxnId="{6B948A95-6FB0-4925-AF67-23CC3F70C92E}">
      <dgm:prSet/>
      <dgm:spPr/>
      <dgm:t>
        <a:bodyPr/>
        <a:lstStyle/>
        <a:p>
          <a:endParaRPr lang="en-NL"/>
        </a:p>
      </dgm:t>
    </dgm:pt>
    <dgm:pt modelId="{1E81FDD5-5181-48BE-AA2E-D53C8D79719A}" type="sibTrans" cxnId="{6B948A95-6FB0-4925-AF67-23CC3F70C92E}">
      <dgm:prSet/>
      <dgm:spPr/>
      <dgm:t>
        <a:bodyPr/>
        <a:lstStyle/>
        <a:p>
          <a:endParaRPr lang="en-NL"/>
        </a:p>
      </dgm:t>
    </dgm:pt>
    <dgm:pt modelId="{EE8897F8-17D6-4FAF-811D-4AE801E4F7ED}">
      <dgm:prSet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1998: CNN, handwriting analysis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A296DF4-787A-4C7E-9A09-406F38F40397}" type="parTrans" cxnId="{695C0BF1-1130-4CD1-B52C-35F07A87C0AB}">
      <dgm:prSet/>
      <dgm:spPr/>
      <dgm:t>
        <a:bodyPr/>
        <a:lstStyle/>
        <a:p>
          <a:endParaRPr lang="en-NL"/>
        </a:p>
      </dgm:t>
    </dgm:pt>
    <dgm:pt modelId="{4CA0F504-5B3B-499B-9138-63F592454DBB}" type="sibTrans" cxnId="{695C0BF1-1130-4CD1-B52C-35F07A87C0AB}">
      <dgm:prSet/>
      <dgm:spPr/>
      <dgm:t>
        <a:bodyPr/>
        <a:lstStyle/>
        <a:p>
          <a:endParaRPr lang="en-NL"/>
        </a:p>
      </dgm:t>
    </dgm:pt>
    <dgm:pt modelId="{7E827736-7987-4EA1-8367-4D0F9B82C2A8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2009: ImageNet, “Golden Age”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6D49CECC-CD08-4158-A2AA-3DF090A6F18C}" type="parTrans" cxnId="{C1E273BA-8049-4703-8F5A-066BE06032CE}">
      <dgm:prSet/>
      <dgm:spPr/>
      <dgm:t>
        <a:bodyPr/>
        <a:lstStyle/>
        <a:p>
          <a:endParaRPr lang="en-NL"/>
        </a:p>
      </dgm:t>
    </dgm:pt>
    <dgm:pt modelId="{2485F175-38D0-48C4-AE5F-264CD3CCFADD}" type="sibTrans" cxnId="{C1E273BA-8049-4703-8F5A-066BE06032CE}">
      <dgm:prSet/>
      <dgm:spPr/>
      <dgm:t>
        <a:bodyPr/>
        <a:lstStyle/>
        <a:p>
          <a:endParaRPr lang="en-NL"/>
        </a:p>
      </dgm:t>
    </dgm:pt>
    <dgm:pt modelId="{9DD0044D-5084-46FD-9D0C-BC7CF6F065D7}" type="pres">
      <dgm:prSet presAssocID="{5EF19FCA-B785-44B0-8A00-880F45167EBE}" presName="Name0" presStyleCnt="0">
        <dgm:presLayoutVars>
          <dgm:dir/>
          <dgm:animLvl val="lvl"/>
          <dgm:resizeHandles val="exact"/>
        </dgm:presLayoutVars>
      </dgm:prSet>
      <dgm:spPr/>
    </dgm:pt>
    <dgm:pt modelId="{4C61B5AF-CF49-4F79-BFAA-6215D51660D4}" type="pres">
      <dgm:prSet presAssocID="{06D1E298-1CCD-4F5A-93D4-BCC4A609305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D855F3B-FF03-4B4D-8F46-0F291C939FE9}" type="pres">
      <dgm:prSet presAssocID="{E77C39C5-F69B-4F17-BB44-D523CC54E862}" presName="parTxOnlySpace" presStyleCnt="0"/>
      <dgm:spPr/>
    </dgm:pt>
    <dgm:pt modelId="{2D709E13-6F86-470D-AD89-6BB2060E4394}" type="pres">
      <dgm:prSet presAssocID="{A511D848-BBE6-48D2-B8FA-75CAE85B6BDE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C5DB836C-FE84-4890-B8F7-0232B4CC60DE}" type="pres">
      <dgm:prSet presAssocID="{AA27AFA5-5244-48B3-A409-23BA84E8566E}" presName="parTxOnlySpace" presStyleCnt="0"/>
      <dgm:spPr/>
    </dgm:pt>
    <dgm:pt modelId="{D6FCF9F6-7D32-4AE4-A696-A54F2228D23E}" type="pres">
      <dgm:prSet presAssocID="{1CA9341B-EAF4-4D51-8771-0AFAF6C67085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684CEF2F-6CFC-4920-8BC0-57FF4763734E}" type="pres">
      <dgm:prSet presAssocID="{1E81FDD5-5181-48BE-AA2E-D53C8D79719A}" presName="parTxOnlySpace" presStyleCnt="0"/>
      <dgm:spPr/>
    </dgm:pt>
    <dgm:pt modelId="{4FEAC785-D946-49F4-8BF6-CCE628697833}" type="pres">
      <dgm:prSet presAssocID="{EE8897F8-17D6-4FAF-811D-4AE801E4F7E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D3AF7F3-67E3-4681-BF8E-D6AA6EA73EEA}" type="pres">
      <dgm:prSet presAssocID="{4CA0F504-5B3B-499B-9138-63F592454DBB}" presName="parTxOnlySpace" presStyleCnt="0"/>
      <dgm:spPr/>
    </dgm:pt>
    <dgm:pt modelId="{02EF3584-87E0-4B58-B1F3-CEFD8091BE20}" type="pres">
      <dgm:prSet presAssocID="{7E827736-7987-4EA1-8367-4D0F9B82C2A8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9D02EE38-42C8-48C0-8A21-920A311866E9}" type="presOf" srcId="{EE8897F8-17D6-4FAF-811D-4AE801E4F7ED}" destId="{4FEAC785-D946-49F4-8BF6-CCE628697833}" srcOrd="0" destOrd="0" presId="urn:microsoft.com/office/officeart/2005/8/layout/chevron1"/>
    <dgm:cxn modelId="{468A905B-52D6-4933-918E-E842E494C41F}" type="presOf" srcId="{7E827736-7987-4EA1-8367-4D0F9B82C2A8}" destId="{02EF3584-87E0-4B58-B1F3-CEFD8091BE20}" srcOrd="0" destOrd="0" presId="urn:microsoft.com/office/officeart/2005/8/layout/chevron1"/>
    <dgm:cxn modelId="{98283265-3AAF-44A2-8158-C1DABC23A873}" type="presOf" srcId="{5EF19FCA-B785-44B0-8A00-880F45167EBE}" destId="{9DD0044D-5084-46FD-9D0C-BC7CF6F065D7}" srcOrd="0" destOrd="0" presId="urn:microsoft.com/office/officeart/2005/8/layout/chevron1"/>
    <dgm:cxn modelId="{2B7A3B7B-7B3A-47CB-A456-62A22A32842B}" srcId="{5EF19FCA-B785-44B0-8A00-880F45167EBE}" destId="{A511D848-BBE6-48D2-B8FA-75CAE85B6BDE}" srcOrd="1" destOrd="0" parTransId="{1402E505-A568-4D4C-BFC9-4F23D77094F4}" sibTransId="{AA27AFA5-5244-48B3-A409-23BA84E8566E}"/>
    <dgm:cxn modelId="{6B948A95-6FB0-4925-AF67-23CC3F70C92E}" srcId="{5EF19FCA-B785-44B0-8A00-880F45167EBE}" destId="{1CA9341B-EAF4-4D51-8771-0AFAF6C67085}" srcOrd="2" destOrd="0" parTransId="{B082CACE-F7BE-4946-B5A7-B884900E56C5}" sibTransId="{1E81FDD5-5181-48BE-AA2E-D53C8D79719A}"/>
    <dgm:cxn modelId="{7F544CBA-260E-4E06-85CE-4E5FFEAA46B0}" type="presOf" srcId="{06D1E298-1CCD-4F5A-93D4-BCC4A6093053}" destId="{4C61B5AF-CF49-4F79-BFAA-6215D51660D4}" srcOrd="0" destOrd="0" presId="urn:microsoft.com/office/officeart/2005/8/layout/chevron1"/>
    <dgm:cxn modelId="{C1E273BA-8049-4703-8F5A-066BE06032CE}" srcId="{5EF19FCA-B785-44B0-8A00-880F45167EBE}" destId="{7E827736-7987-4EA1-8367-4D0F9B82C2A8}" srcOrd="4" destOrd="0" parTransId="{6D49CECC-CD08-4158-A2AA-3DF090A6F18C}" sibTransId="{2485F175-38D0-48C4-AE5F-264CD3CCFADD}"/>
    <dgm:cxn modelId="{E9A7E2E4-1BCB-4247-8FBF-BCEBE2136618}" type="presOf" srcId="{A511D848-BBE6-48D2-B8FA-75CAE85B6BDE}" destId="{2D709E13-6F86-470D-AD89-6BB2060E4394}" srcOrd="0" destOrd="0" presId="urn:microsoft.com/office/officeart/2005/8/layout/chevron1"/>
    <dgm:cxn modelId="{695C0BF1-1130-4CD1-B52C-35F07A87C0AB}" srcId="{5EF19FCA-B785-44B0-8A00-880F45167EBE}" destId="{EE8897F8-17D6-4FAF-811D-4AE801E4F7ED}" srcOrd="3" destOrd="0" parTransId="{5A296DF4-787A-4C7E-9A09-406F38F40397}" sibTransId="{4CA0F504-5B3B-499B-9138-63F592454DBB}"/>
    <dgm:cxn modelId="{3C6BD0F3-3A6D-4F50-986C-19C3A270CCC0}" type="presOf" srcId="{1CA9341B-EAF4-4D51-8771-0AFAF6C67085}" destId="{D6FCF9F6-7D32-4AE4-A696-A54F2228D23E}" srcOrd="0" destOrd="0" presId="urn:microsoft.com/office/officeart/2005/8/layout/chevron1"/>
    <dgm:cxn modelId="{A21C1CFC-E59F-4290-AC9A-50CD7BCACABD}" srcId="{5EF19FCA-B785-44B0-8A00-880F45167EBE}" destId="{06D1E298-1CCD-4F5A-93D4-BCC4A6093053}" srcOrd="0" destOrd="0" parTransId="{39DB5563-9A38-4200-9E9F-099E12D0D249}" sibTransId="{E77C39C5-F69B-4F17-BB44-D523CC54E862}"/>
    <dgm:cxn modelId="{F00198A7-61BB-4286-947F-ADB687B6F555}" type="presParOf" srcId="{9DD0044D-5084-46FD-9D0C-BC7CF6F065D7}" destId="{4C61B5AF-CF49-4F79-BFAA-6215D51660D4}" srcOrd="0" destOrd="0" presId="urn:microsoft.com/office/officeart/2005/8/layout/chevron1"/>
    <dgm:cxn modelId="{60A6046A-FEB0-4791-AD4F-37F5EE5D38CD}" type="presParOf" srcId="{9DD0044D-5084-46FD-9D0C-BC7CF6F065D7}" destId="{1D855F3B-FF03-4B4D-8F46-0F291C939FE9}" srcOrd="1" destOrd="0" presId="urn:microsoft.com/office/officeart/2005/8/layout/chevron1"/>
    <dgm:cxn modelId="{175299C3-7E4E-4199-9BF7-2017079D0CA7}" type="presParOf" srcId="{9DD0044D-5084-46FD-9D0C-BC7CF6F065D7}" destId="{2D709E13-6F86-470D-AD89-6BB2060E4394}" srcOrd="2" destOrd="0" presId="urn:microsoft.com/office/officeart/2005/8/layout/chevron1"/>
    <dgm:cxn modelId="{1459C46E-8343-426A-B7F9-E70C5528C066}" type="presParOf" srcId="{9DD0044D-5084-46FD-9D0C-BC7CF6F065D7}" destId="{C5DB836C-FE84-4890-B8F7-0232B4CC60DE}" srcOrd="3" destOrd="0" presId="urn:microsoft.com/office/officeart/2005/8/layout/chevron1"/>
    <dgm:cxn modelId="{6DC0CADC-80E2-4DDE-84DD-FA833EE89139}" type="presParOf" srcId="{9DD0044D-5084-46FD-9D0C-BC7CF6F065D7}" destId="{D6FCF9F6-7D32-4AE4-A696-A54F2228D23E}" srcOrd="4" destOrd="0" presId="urn:microsoft.com/office/officeart/2005/8/layout/chevron1"/>
    <dgm:cxn modelId="{4EE00E07-22F8-42BA-A61B-860636619BAE}" type="presParOf" srcId="{9DD0044D-5084-46FD-9D0C-BC7CF6F065D7}" destId="{684CEF2F-6CFC-4920-8BC0-57FF4763734E}" srcOrd="5" destOrd="0" presId="urn:microsoft.com/office/officeart/2005/8/layout/chevron1"/>
    <dgm:cxn modelId="{FB76F9DF-5F00-45D5-B35B-191BC15AE081}" type="presParOf" srcId="{9DD0044D-5084-46FD-9D0C-BC7CF6F065D7}" destId="{4FEAC785-D946-49F4-8BF6-CCE628697833}" srcOrd="6" destOrd="0" presId="urn:microsoft.com/office/officeart/2005/8/layout/chevron1"/>
    <dgm:cxn modelId="{3A81C5B2-F5C6-493D-88E1-FD8F1071C3DA}" type="presParOf" srcId="{9DD0044D-5084-46FD-9D0C-BC7CF6F065D7}" destId="{FD3AF7F3-67E3-4681-BF8E-D6AA6EA73EEA}" srcOrd="7" destOrd="0" presId="urn:microsoft.com/office/officeart/2005/8/layout/chevron1"/>
    <dgm:cxn modelId="{DA3328E0-1F40-4196-A2B6-42EBAD85D09C}" type="presParOf" srcId="{9DD0044D-5084-46FD-9D0C-BC7CF6F065D7}" destId="{02EF3584-87E0-4B58-B1F3-CEFD8091BE20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EF19FCA-B785-44B0-8A00-880F45167EBE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6D1E298-1CCD-4F5A-93D4-BCC4A6093053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2010: Xavier initialisation</a:t>
          </a:r>
        </a:p>
      </dgm:t>
    </dgm:pt>
    <dgm:pt modelId="{39DB5563-9A38-4200-9E9F-099E12D0D249}" type="parTrans" cxnId="{A21C1CFC-E59F-4290-AC9A-50CD7BCACABD}">
      <dgm:prSet/>
      <dgm:spPr/>
      <dgm:t>
        <a:bodyPr/>
        <a:lstStyle/>
        <a:p>
          <a:endParaRPr lang="en-NL"/>
        </a:p>
      </dgm:t>
    </dgm:pt>
    <dgm:pt modelId="{E77C39C5-F69B-4F17-BB44-D523CC54E862}" type="sibTrans" cxnId="{A21C1CFC-E59F-4290-AC9A-50CD7BCACABD}">
      <dgm:prSet/>
      <dgm:spPr/>
      <dgm:t>
        <a:bodyPr/>
        <a:lstStyle/>
        <a:p>
          <a:endParaRPr lang="en-NL"/>
        </a:p>
      </dgm:t>
    </dgm:pt>
    <dgm:pt modelId="{A511D848-BBE6-48D2-B8FA-75CAE85B6BDE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2015: TensorFlow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1402E505-A568-4D4C-BFC9-4F23D77094F4}" type="parTrans" cxnId="{2B7A3B7B-7B3A-47CB-A456-62A22A32842B}">
      <dgm:prSet/>
      <dgm:spPr/>
      <dgm:t>
        <a:bodyPr/>
        <a:lstStyle/>
        <a:p>
          <a:endParaRPr lang="en-NL"/>
        </a:p>
      </dgm:t>
    </dgm:pt>
    <dgm:pt modelId="{AA27AFA5-5244-48B3-A409-23BA84E8566E}" type="sibTrans" cxnId="{2B7A3B7B-7B3A-47CB-A456-62A22A32842B}">
      <dgm:prSet/>
      <dgm:spPr/>
      <dgm:t>
        <a:bodyPr/>
        <a:lstStyle/>
        <a:p>
          <a:endParaRPr lang="en-NL"/>
        </a:p>
      </dgm:t>
    </dgm:pt>
    <dgm:pt modelId="{1CA9341B-EAF4-4D51-8771-0AFAF6C67085}">
      <dgm:prSet phldrT="[Text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2016: AlphaGo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B082CACE-F7BE-4946-B5A7-B884900E56C5}" type="parTrans" cxnId="{6B948A95-6FB0-4925-AF67-23CC3F70C92E}">
      <dgm:prSet/>
      <dgm:spPr/>
      <dgm:t>
        <a:bodyPr/>
        <a:lstStyle/>
        <a:p>
          <a:endParaRPr lang="en-NL"/>
        </a:p>
      </dgm:t>
    </dgm:pt>
    <dgm:pt modelId="{1E81FDD5-5181-48BE-AA2E-D53C8D79719A}" type="sibTrans" cxnId="{6B948A95-6FB0-4925-AF67-23CC3F70C92E}">
      <dgm:prSet/>
      <dgm:spPr/>
      <dgm:t>
        <a:bodyPr/>
        <a:lstStyle/>
        <a:p>
          <a:endParaRPr lang="en-NL"/>
        </a:p>
      </dgm:t>
    </dgm:pt>
    <dgm:pt modelId="{EE8897F8-17D6-4FAF-811D-4AE801E4F7ED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2019: Neural ODE</a:t>
          </a:r>
          <a:endParaRPr lang="en-NL" sz="1500" b="1" dirty="0">
            <a:solidFill>
              <a:schemeClr val="tx1">
                <a:lumMod val="95000"/>
                <a:lumOff val="5000"/>
              </a:schemeClr>
            </a:solidFill>
          </a:endParaRPr>
        </a:p>
      </dgm:t>
    </dgm:pt>
    <dgm:pt modelId="{5A296DF4-787A-4C7E-9A09-406F38F40397}" type="parTrans" cxnId="{695C0BF1-1130-4CD1-B52C-35F07A87C0AB}">
      <dgm:prSet/>
      <dgm:spPr/>
      <dgm:t>
        <a:bodyPr/>
        <a:lstStyle/>
        <a:p>
          <a:endParaRPr lang="en-NL"/>
        </a:p>
      </dgm:t>
    </dgm:pt>
    <dgm:pt modelId="{4CA0F504-5B3B-499B-9138-63F592454DBB}" type="sibTrans" cxnId="{695C0BF1-1130-4CD1-B52C-35F07A87C0AB}">
      <dgm:prSet/>
      <dgm:spPr/>
      <dgm:t>
        <a:bodyPr/>
        <a:lstStyle/>
        <a:p>
          <a:endParaRPr lang="en-NL"/>
        </a:p>
      </dgm:t>
    </dgm:pt>
    <dgm:pt modelId="{3C5E00F1-836E-499E-B574-E9820268C3E6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GB" sz="1500" b="1" dirty="0">
              <a:solidFill>
                <a:schemeClr val="tx1">
                  <a:lumMod val="95000"/>
                  <a:lumOff val="5000"/>
                </a:schemeClr>
              </a:solidFill>
            </a:rPr>
            <a:t>2014: DeepMind, GAN</a:t>
          </a:r>
          <a:endParaRPr lang="en-NL" sz="1500" dirty="0"/>
        </a:p>
      </dgm:t>
    </dgm:pt>
    <dgm:pt modelId="{743DA26B-3654-4398-B310-9A1BAD0657F7}" type="parTrans" cxnId="{8C4DAF20-E451-4DAA-BD39-281EE287D62C}">
      <dgm:prSet/>
      <dgm:spPr/>
      <dgm:t>
        <a:bodyPr/>
        <a:lstStyle/>
        <a:p>
          <a:endParaRPr lang="en-NL"/>
        </a:p>
      </dgm:t>
    </dgm:pt>
    <dgm:pt modelId="{5E939A8F-C2DB-44BD-BB36-385F45856909}" type="sibTrans" cxnId="{8C4DAF20-E451-4DAA-BD39-281EE287D62C}">
      <dgm:prSet/>
      <dgm:spPr/>
      <dgm:t>
        <a:bodyPr/>
        <a:lstStyle/>
        <a:p>
          <a:endParaRPr lang="en-NL"/>
        </a:p>
      </dgm:t>
    </dgm:pt>
    <dgm:pt modelId="{9DD0044D-5084-46FD-9D0C-BC7CF6F065D7}" type="pres">
      <dgm:prSet presAssocID="{5EF19FCA-B785-44B0-8A00-880F45167EBE}" presName="Name0" presStyleCnt="0">
        <dgm:presLayoutVars>
          <dgm:dir/>
          <dgm:animLvl val="lvl"/>
          <dgm:resizeHandles val="exact"/>
        </dgm:presLayoutVars>
      </dgm:prSet>
      <dgm:spPr/>
    </dgm:pt>
    <dgm:pt modelId="{4C61B5AF-CF49-4F79-BFAA-6215D51660D4}" type="pres">
      <dgm:prSet presAssocID="{06D1E298-1CCD-4F5A-93D4-BCC4A6093053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D855F3B-FF03-4B4D-8F46-0F291C939FE9}" type="pres">
      <dgm:prSet presAssocID="{E77C39C5-F69B-4F17-BB44-D523CC54E862}" presName="parTxOnlySpace" presStyleCnt="0"/>
      <dgm:spPr/>
    </dgm:pt>
    <dgm:pt modelId="{3B31A236-D380-43F7-86FF-783E09443125}" type="pres">
      <dgm:prSet presAssocID="{3C5E00F1-836E-499E-B574-E9820268C3E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AF6A814-7404-439D-964B-E436FFEAE028}" type="pres">
      <dgm:prSet presAssocID="{5E939A8F-C2DB-44BD-BB36-385F45856909}" presName="parTxOnlySpace" presStyleCnt="0"/>
      <dgm:spPr/>
    </dgm:pt>
    <dgm:pt modelId="{2D709E13-6F86-470D-AD89-6BB2060E4394}" type="pres">
      <dgm:prSet presAssocID="{A511D848-BBE6-48D2-B8FA-75CAE85B6BDE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DB836C-FE84-4890-B8F7-0232B4CC60DE}" type="pres">
      <dgm:prSet presAssocID="{AA27AFA5-5244-48B3-A409-23BA84E8566E}" presName="parTxOnlySpace" presStyleCnt="0"/>
      <dgm:spPr/>
    </dgm:pt>
    <dgm:pt modelId="{D6FCF9F6-7D32-4AE4-A696-A54F2228D23E}" type="pres">
      <dgm:prSet presAssocID="{1CA9341B-EAF4-4D51-8771-0AFAF6C67085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684CEF2F-6CFC-4920-8BC0-57FF4763734E}" type="pres">
      <dgm:prSet presAssocID="{1E81FDD5-5181-48BE-AA2E-D53C8D79719A}" presName="parTxOnlySpace" presStyleCnt="0"/>
      <dgm:spPr/>
    </dgm:pt>
    <dgm:pt modelId="{4FEAC785-D946-49F4-8BF6-CCE628697833}" type="pres">
      <dgm:prSet presAssocID="{EE8897F8-17D6-4FAF-811D-4AE801E4F7ED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8C4DAF20-E451-4DAA-BD39-281EE287D62C}" srcId="{5EF19FCA-B785-44B0-8A00-880F45167EBE}" destId="{3C5E00F1-836E-499E-B574-E9820268C3E6}" srcOrd="1" destOrd="0" parTransId="{743DA26B-3654-4398-B310-9A1BAD0657F7}" sibTransId="{5E939A8F-C2DB-44BD-BB36-385F45856909}"/>
    <dgm:cxn modelId="{9D02EE38-42C8-48C0-8A21-920A311866E9}" type="presOf" srcId="{EE8897F8-17D6-4FAF-811D-4AE801E4F7ED}" destId="{4FEAC785-D946-49F4-8BF6-CCE628697833}" srcOrd="0" destOrd="0" presId="urn:microsoft.com/office/officeart/2005/8/layout/chevron1"/>
    <dgm:cxn modelId="{98283265-3AAF-44A2-8158-C1DABC23A873}" type="presOf" srcId="{5EF19FCA-B785-44B0-8A00-880F45167EBE}" destId="{9DD0044D-5084-46FD-9D0C-BC7CF6F065D7}" srcOrd="0" destOrd="0" presId="urn:microsoft.com/office/officeart/2005/8/layout/chevron1"/>
    <dgm:cxn modelId="{2B7A3B7B-7B3A-47CB-A456-62A22A32842B}" srcId="{5EF19FCA-B785-44B0-8A00-880F45167EBE}" destId="{A511D848-BBE6-48D2-B8FA-75CAE85B6BDE}" srcOrd="2" destOrd="0" parTransId="{1402E505-A568-4D4C-BFC9-4F23D77094F4}" sibTransId="{AA27AFA5-5244-48B3-A409-23BA84E8566E}"/>
    <dgm:cxn modelId="{D721C283-818B-4C01-8C2C-904BF860883C}" type="presOf" srcId="{3C5E00F1-836E-499E-B574-E9820268C3E6}" destId="{3B31A236-D380-43F7-86FF-783E09443125}" srcOrd="0" destOrd="0" presId="urn:microsoft.com/office/officeart/2005/8/layout/chevron1"/>
    <dgm:cxn modelId="{6B948A95-6FB0-4925-AF67-23CC3F70C92E}" srcId="{5EF19FCA-B785-44B0-8A00-880F45167EBE}" destId="{1CA9341B-EAF4-4D51-8771-0AFAF6C67085}" srcOrd="3" destOrd="0" parTransId="{B082CACE-F7BE-4946-B5A7-B884900E56C5}" sibTransId="{1E81FDD5-5181-48BE-AA2E-D53C8D79719A}"/>
    <dgm:cxn modelId="{7F544CBA-260E-4E06-85CE-4E5FFEAA46B0}" type="presOf" srcId="{06D1E298-1CCD-4F5A-93D4-BCC4A6093053}" destId="{4C61B5AF-CF49-4F79-BFAA-6215D51660D4}" srcOrd="0" destOrd="0" presId="urn:microsoft.com/office/officeart/2005/8/layout/chevron1"/>
    <dgm:cxn modelId="{E9A7E2E4-1BCB-4247-8FBF-BCEBE2136618}" type="presOf" srcId="{A511D848-BBE6-48D2-B8FA-75CAE85B6BDE}" destId="{2D709E13-6F86-470D-AD89-6BB2060E4394}" srcOrd="0" destOrd="0" presId="urn:microsoft.com/office/officeart/2005/8/layout/chevron1"/>
    <dgm:cxn modelId="{695C0BF1-1130-4CD1-B52C-35F07A87C0AB}" srcId="{5EF19FCA-B785-44B0-8A00-880F45167EBE}" destId="{EE8897F8-17D6-4FAF-811D-4AE801E4F7ED}" srcOrd="4" destOrd="0" parTransId="{5A296DF4-787A-4C7E-9A09-406F38F40397}" sibTransId="{4CA0F504-5B3B-499B-9138-63F592454DBB}"/>
    <dgm:cxn modelId="{3C6BD0F3-3A6D-4F50-986C-19C3A270CCC0}" type="presOf" srcId="{1CA9341B-EAF4-4D51-8771-0AFAF6C67085}" destId="{D6FCF9F6-7D32-4AE4-A696-A54F2228D23E}" srcOrd="0" destOrd="0" presId="urn:microsoft.com/office/officeart/2005/8/layout/chevron1"/>
    <dgm:cxn modelId="{A21C1CFC-E59F-4290-AC9A-50CD7BCACABD}" srcId="{5EF19FCA-B785-44B0-8A00-880F45167EBE}" destId="{06D1E298-1CCD-4F5A-93D4-BCC4A6093053}" srcOrd="0" destOrd="0" parTransId="{39DB5563-9A38-4200-9E9F-099E12D0D249}" sibTransId="{E77C39C5-F69B-4F17-BB44-D523CC54E862}"/>
    <dgm:cxn modelId="{F00198A7-61BB-4286-947F-ADB687B6F555}" type="presParOf" srcId="{9DD0044D-5084-46FD-9D0C-BC7CF6F065D7}" destId="{4C61B5AF-CF49-4F79-BFAA-6215D51660D4}" srcOrd="0" destOrd="0" presId="urn:microsoft.com/office/officeart/2005/8/layout/chevron1"/>
    <dgm:cxn modelId="{60A6046A-FEB0-4791-AD4F-37F5EE5D38CD}" type="presParOf" srcId="{9DD0044D-5084-46FD-9D0C-BC7CF6F065D7}" destId="{1D855F3B-FF03-4B4D-8F46-0F291C939FE9}" srcOrd="1" destOrd="0" presId="urn:microsoft.com/office/officeart/2005/8/layout/chevron1"/>
    <dgm:cxn modelId="{C4A91A8D-0E05-4EC2-AC79-F20C6B590E2B}" type="presParOf" srcId="{9DD0044D-5084-46FD-9D0C-BC7CF6F065D7}" destId="{3B31A236-D380-43F7-86FF-783E09443125}" srcOrd="2" destOrd="0" presId="urn:microsoft.com/office/officeart/2005/8/layout/chevron1"/>
    <dgm:cxn modelId="{DAB75617-51AD-4547-ADEA-6532C0052B67}" type="presParOf" srcId="{9DD0044D-5084-46FD-9D0C-BC7CF6F065D7}" destId="{9AF6A814-7404-439D-964B-E436FFEAE028}" srcOrd="3" destOrd="0" presId="urn:microsoft.com/office/officeart/2005/8/layout/chevron1"/>
    <dgm:cxn modelId="{175299C3-7E4E-4199-9BF7-2017079D0CA7}" type="presParOf" srcId="{9DD0044D-5084-46FD-9D0C-BC7CF6F065D7}" destId="{2D709E13-6F86-470D-AD89-6BB2060E4394}" srcOrd="4" destOrd="0" presId="urn:microsoft.com/office/officeart/2005/8/layout/chevron1"/>
    <dgm:cxn modelId="{1459C46E-8343-426A-B7F9-E70C5528C066}" type="presParOf" srcId="{9DD0044D-5084-46FD-9D0C-BC7CF6F065D7}" destId="{C5DB836C-FE84-4890-B8F7-0232B4CC60DE}" srcOrd="5" destOrd="0" presId="urn:microsoft.com/office/officeart/2005/8/layout/chevron1"/>
    <dgm:cxn modelId="{6DC0CADC-80E2-4DDE-84DD-FA833EE89139}" type="presParOf" srcId="{9DD0044D-5084-46FD-9D0C-BC7CF6F065D7}" destId="{D6FCF9F6-7D32-4AE4-A696-A54F2228D23E}" srcOrd="6" destOrd="0" presId="urn:microsoft.com/office/officeart/2005/8/layout/chevron1"/>
    <dgm:cxn modelId="{4EE00E07-22F8-42BA-A61B-860636619BAE}" type="presParOf" srcId="{9DD0044D-5084-46FD-9D0C-BC7CF6F065D7}" destId="{684CEF2F-6CFC-4920-8BC0-57FF4763734E}" srcOrd="7" destOrd="0" presId="urn:microsoft.com/office/officeart/2005/8/layout/chevron1"/>
    <dgm:cxn modelId="{FB76F9DF-5F00-45D5-B35B-191BC15AE081}" type="presParOf" srcId="{9DD0044D-5084-46FD-9D0C-BC7CF6F065D7}" destId="{4FEAC785-D946-49F4-8BF6-CCE628697833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1B5AF-CF49-4F79-BFAA-6215D51660D4}">
      <dsp:nvSpPr>
        <dsp:cNvPr id="0" name=""/>
        <dsp:cNvSpPr/>
      </dsp:nvSpPr>
      <dsp:spPr>
        <a:xfrm>
          <a:off x="2648" y="260108"/>
          <a:ext cx="2357321" cy="94292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1957: </a:t>
          </a:r>
          <a:r>
            <a:rPr lang="en-GB" sz="1500" kern="1200" dirty="0" err="1"/>
            <a:t>Perceptrons</a:t>
          </a:r>
          <a:endParaRPr lang="en-GB" sz="1500" kern="1200" dirty="0"/>
        </a:p>
      </dsp:txBody>
      <dsp:txXfrm>
        <a:off x="474112" y="260108"/>
        <a:ext cx="1414393" cy="942928"/>
      </dsp:txXfrm>
    </dsp:sp>
    <dsp:sp modelId="{2D709E13-6F86-470D-AD89-6BB2060E4394}">
      <dsp:nvSpPr>
        <dsp:cNvPr id="0" name=""/>
        <dsp:cNvSpPr/>
      </dsp:nvSpPr>
      <dsp:spPr>
        <a:xfrm>
          <a:off x="2124237" y="260108"/>
          <a:ext cx="2357321" cy="942928"/>
        </a:xfrm>
        <a:prstGeom prst="chevron">
          <a:avLst/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1970 (Dark Age): Backpropagation</a:t>
          </a:r>
          <a:endParaRPr lang="en-NL" sz="1500" kern="1200" dirty="0"/>
        </a:p>
      </dsp:txBody>
      <dsp:txXfrm>
        <a:off x="2595701" y="260108"/>
        <a:ext cx="1414393" cy="942928"/>
      </dsp:txXfrm>
    </dsp:sp>
    <dsp:sp modelId="{D6FCF9F6-7D32-4AE4-A696-A54F2228D23E}">
      <dsp:nvSpPr>
        <dsp:cNvPr id="0" name=""/>
        <dsp:cNvSpPr/>
      </dsp:nvSpPr>
      <dsp:spPr>
        <a:xfrm>
          <a:off x="4245826" y="260108"/>
          <a:ext cx="2357321" cy="94292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1982: Recurrent Neural Network</a:t>
          </a:r>
          <a:endParaRPr lang="en-NL" sz="1500" kern="1200" dirty="0"/>
        </a:p>
      </dsp:txBody>
      <dsp:txXfrm>
        <a:off x="4717290" y="260108"/>
        <a:ext cx="1414393" cy="942928"/>
      </dsp:txXfrm>
    </dsp:sp>
    <dsp:sp modelId="{4FEAC785-D946-49F4-8BF6-CCE628697833}">
      <dsp:nvSpPr>
        <dsp:cNvPr id="0" name=""/>
        <dsp:cNvSpPr/>
      </dsp:nvSpPr>
      <dsp:spPr>
        <a:xfrm>
          <a:off x="6367415" y="260108"/>
          <a:ext cx="2357321" cy="942928"/>
        </a:xfrm>
        <a:prstGeom prst="chevron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1989: Reinforcement Learning</a:t>
          </a:r>
          <a:endParaRPr lang="en-NL" sz="1500" kern="1200" dirty="0"/>
        </a:p>
      </dsp:txBody>
      <dsp:txXfrm>
        <a:off x="6838879" y="260108"/>
        <a:ext cx="1414393" cy="942928"/>
      </dsp:txXfrm>
    </dsp:sp>
    <dsp:sp modelId="{02EF3584-87E0-4B58-B1F3-CEFD8091BE20}">
      <dsp:nvSpPr>
        <dsp:cNvPr id="0" name=""/>
        <dsp:cNvSpPr/>
      </dsp:nvSpPr>
      <dsp:spPr>
        <a:xfrm>
          <a:off x="8489005" y="260108"/>
          <a:ext cx="2357321" cy="942928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Mid-late 90’s: “Silver Age”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8960469" y="260108"/>
        <a:ext cx="1414393" cy="9429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1B5AF-CF49-4F79-BFAA-6215D51660D4}">
      <dsp:nvSpPr>
        <dsp:cNvPr id="0" name=""/>
        <dsp:cNvSpPr/>
      </dsp:nvSpPr>
      <dsp:spPr>
        <a:xfrm>
          <a:off x="2648" y="260108"/>
          <a:ext cx="2357321" cy="942928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1995: Random Forests, SVM</a:t>
          </a:r>
        </a:p>
      </dsp:txBody>
      <dsp:txXfrm>
        <a:off x="474112" y="260108"/>
        <a:ext cx="1414393" cy="942928"/>
      </dsp:txXfrm>
    </dsp:sp>
    <dsp:sp modelId="{2D709E13-6F86-470D-AD89-6BB2060E4394}">
      <dsp:nvSpPr>
        <dsp:cNvPr id="0" name=""/>
        <dsp:cNvSpPr/>
      </dsp:nvSpPr>
      <dsp:spPr>
        <a:xfrm>
          <a:off x="2124237" y="260108"/>
          <a:ext cx="2357321" cy="942928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1997: IBM Deep Blue beats Kasparov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2595701" y="260108"/>
        <a:ext cx="1414393" cy="942928"/>
      </dsp:txXfrm>
    </dsp:sp>
    <dsp:sp modelId="{D6FCF9F6-7D32-4AE4-A696-A54F2228D23E}">
      <dsp:nvSpPr>
        <dsp:cNvPr id="0" name=""/>
        <dsp:cNvSpPr/>
      </dsp:nvSpPr>
      <dsp:spPr>
        <a:xfrm>
          <a:off x="4245826" y="260108"/>
          <a:ext cx="2357321" cy="942928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1997: LSTM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717290" y="260108"/>
        <a:ext cx="1414393" cy="942928"/>
      </dsp:txXfrm>
    </dsp:sp>
    <dsp:sp modelId="{4FEAC785-D946-49F4-8BF6-CCE628697833}">
      <dsp:nvSpPr>
        <dsp:cNvPr id="0" name=""/>
        <dsp:cNvSpPr/>
      </dsp:nvSpPr>
      <dsp:spPr>
        <a:xfrm>
          <a:off x="6367415" y="260108"/>
          <a:ext cx="2357321" cy="942928"/>
        </a:xfrm>
        <a:prstGeom prst="chevron">
          <a:avLst/>
        </a:prstGeom>
        <a:solidFill>
          <a:schemeClr val="accent3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1998: CNN, handwriting analysis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6838879" y="260108"/>
        <a:ext cx="1414393" cy="942928"/>
      </dsp:txXfrm>
    </dsp:sp>
    <dsp:sp modelId="{02EF3584-87E0-4B58-B1F3-CEFD8091BE20}">
      <dsp:nvSpPr>
        <dsp:cNvPr id="0" name=""/>
        <dsp:cNvSpPr/>
      </dsp:nvSpPr>
      <dsp:spPr>
        <a:xfrm>
          <a:off x="8489005" y="260108"/>
          <a:ext cx="2357321" cy="942928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2009: ImageNet, “Golden Age”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8960469" y="260108"/>
        <a:ext cx="1414393" cy="9429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61B5AF-CF49-4F79-BFAA-6215D51660D4}">
      <dsp:nvSpPr>
        <dsp:cNvPr id="0" name=""/>
        <dsp:cNvSpPr/>
      </dsp:nvSpPr>
      <dsp:spPr>
        <a:xfrm>
          <a:off x="2648" y="260108"/>
          <a:ext cx="2357321" cy="942928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2010: Xavier initialisation</a:t>
          </a:r>
        </a:p>
      </dsp:txBody>
      <dsp:txXfrm>
        <a:off x="474112" y="260108"/>
        <a:ext cx="1414393" cy="942928"/>
      </dsp:txXfrm>
    </dsp:sp>
    <dsp:sp modelId="{3B31A236-D380-43F7-86FF-783E09443125}">
      <dsp:nvSpPr>
        <dsp:cNvPr id="0" name=""/>
        <dsp:cNvSpPr/>
      </dsp:nvSpPr>
      <dsp:spPr>
        <a:xfrm>
          <a:off x="2124237" y="260108"/>
          <a:ext cx="2357321" cy="942928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2014: DeepMind, GAN</a:t>
          </a:r>
          <a:endParaRPr lang="en-NL" sz="1500" kern="1200" dirty="0"/>
        </a:p>
      </dsp:txBody>
      <dsp:txXfrm>
        <a:off x="2595701" y="260108"/>
        <a:ext cx="1414393" cy="942928"/>
      </dsp:txXfrm>
    </dsp:sp>
    <dsp:sp modelId="{2D709E13-6F86-470D-AD89-6BB2060E4394}">
      <dsp:nvSpPr>
        <dsp:cNvPr id="0" name=""/>
        <dsp:cNvSpPr/>
      </dsp:nvSpPr>
      <dsp:spPr>
        <a:xfrm>
          <a:off x="4245826" y="260108"/>
          <a:ext cx="2357321" cy="942928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2015: TensorFlow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4717290" y="260108"/>
        <a:ext cx="1414393" cy="942928"/>
      </dsp:txXfrm>
    </dsp:sp>
    <dsp:sp modelId="{D6FCF9F6-7D32-4AE4-A696-A54F2228D23E}">
      <dsp:nvSpPr>
        <dsp:cNvPr id="0" name=""/>
        <dsp:cNvSpPr/>
      </dsp:nvSpPr>
      <dsp:spPr>
        <a:xfrm>
          <a:off x="6367415" y="260108"/>
          <a:ext cx="2357321" cy="942928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2016: AlphaGo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6838879" y="260108"/>
        <a:ext cx="1414393" cy="942928"/>
      </dsp:txXfrm>
    </dsp:sp>
    <dsp:sp modelId="{4FEAC785-D946-49F4-8BF6-CCE628697833}">
      <dsp:nvSpPr>
        <dsp:cNvPr id="0" name=""/>
        <dsp:cNvSpPr/>
      </dsp:nvSpPr>
      <dsp:spPr>
        <a:xfrm>
          <a:off x="8489005" y="260108"/>
          <a:ext cx="2357321" cy="942928"/>
        </a:xfrm>
        <a:prstGeom prst="chevron">
          <a:avLst/>
        </a:prstGeom>
        <a:solidFill>
          <a:schemeClr val="accent4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1" kern="1200" dirty="0">
              <a:solidFill>
                <a:schemeClr val="tx1">
                  <a:lumMod val="95000"/>
                  <a:lumOff val="5000"/>
                </a:schemeClr>
              </a:solidFill>
            </a:rPr>
            <a:t>2019: Neural ODE</a:t>
          </a:r>
          <a:endParaRPr lang="en-NL" sz="1500" b="1" kern="1200" dirty="0">
            <a:solidFill>
              <a:schemeClr val="tx1">
                <a:lumMod val="95000"/>
                <a:lumOff val="5000"/>
              </a:schemeClr>
            </a:solidFill>
          </a:endParaRPr>
        </a:p>
      </dsp:txBody>
      <dsp:txXfrm>
        <a:off x="8960469" y="260108"/>
        <a:ext cx="1414393" cy="9429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D4683-B513-44AB-9051-66A7A1AD71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C9E8F-803D-482A-A802-A16EBC5076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3F8A3-1633-454F-BBBA-C31C8C7E5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3D420-44DB-497E-B3D6-ECA59B06E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7E93E-E0CD-4C50-AA4D-78CAD836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433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3C317-503F-413F-87AE-849F80A37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065F86-77AE-4783-80BE-BCA26C24BB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BFD15B-B3E4-46D4-8AD9-51C5B076F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641FD-1A6B-4CA0-9273-289910643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5DA4C-A150-4DB4-897F-73874243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620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C4269-E25B-43E5-B4AD-680C9BBB6A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A29571-7756-4944-88C6-0D3D206F9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3BD27B-C049-443E-AA48-DCED70039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B9B11-5744-42DE-A604-9F5F10062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B29615-D557-48C4-B91D-8DEE2A62D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90483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76CA1-0773-402D-B65E-3D2B02684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entury Gothic" panose="020B0502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60D79-A7E0-41DB-B05B-C470ECDCC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10515600" cy="4055932"/>
          </a:xfrm>
        </p:spPr>
        <p:txBody>
          <a:bodyPr/>
          <a:lstStyle>
            <a:lvl1pPr>
              <a:spcAft>
                <a:spcPts val="1000"/>
              </a:spcAft>
              <a:defRPr>
                <a:latin typeface="+mj-lt"/>
              </a:defRPr>
            </a:lvl1pPr>
            <a:lvl2pPr>
              <a:spcAft>
                <a:spcPts val="1000"/>
              </a:spcAft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NL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B18E9-16F2-4ABF-A90D-55191905F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D74F5-2C16-477E-9952-29F3D5EBE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8FA4F-A32F-4F8E-9090-C5C337D8A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18852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52589-B113-4118-9956-2AE8702DE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75530-1070-4EA4-BB10-9EE4CE38B7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C155E-9E5C-4960-979F-625298E17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F6B64-2222-405A-8C18-B23C24DC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7F76F-2390-4C3B-B919-DCFAA64A1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13125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15DD8-F8D3-4CE7-BC53-7FBD05B26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C70BC-E4B6-448B-ABA5-19A6EB8230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C1240-D942-40DF-8813-E705B6367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B31DB-1F6E-4452-BA9F-D38FBDB2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BE895-2709-4106-A79F-CEE00D601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A5FE66-678F-4DFE-AFE0-079586E8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523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4D1DA-5393-42D6-A373-C8DDA32D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0D191B-9616-48E6-B543-C82D3C23F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6D9E69-A3C4-43DC-86F6-5C84A0A5B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5DD653-8B8F-49B8-9235-E3B704FFFD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95EDA4-C67F-4E84-AF0A-973E45A1BA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7C4196-62FF-4852-B842-DA7FF15FE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911BA3-3CD8-4F21-9B70-003653A5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F6C11-6E35-4985-951B-8ABD89F9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32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E2E1-45D7-4E9F-B02F-6D5A29140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9EDE85-E345-4BB2-904B-BCE0ECEDE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7DCE34-1327-43E4-AA43-14AA40D80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D9A3F-5921-4D8C-9D73-7F273421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5131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C0A2B6-A1B2-4ACC-8AC5-989CF78FC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85E022-9EED-4537-AC25-8F54C7DC0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010EB-0905-4724-AD45-6B3E2C82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5459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F0794-9B16-4EAF-BBD4-C71B5BD11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1B6-A5E2-4C0E-B67F-3C564EABD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12F6-494C-4288-B9C8-68229B2EF4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7AB2C1-D642-4534-9531-2999D2C2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77A0EA-567E-4339-93B3-D7853D516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B9EDD5-FD38-4039-AE02-4FA5BF21D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70495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DB89-4F29-4C3B-8793-AD4AA187E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71BE95-49F0-44C3-9317-D89EB42189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DA4B5-9A73-4E1E-A58D-CEECA89D0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9D5C9-F7B0-4FE2-8A09-B37CEF1F2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0D31DA-5196-497D-BCFB-17748AC16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24465-C0E1-4886-A36F-78C3CFCA3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522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7BFA62-D94D-4188-9339-D724BAE63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1B35D9-8978-49FF-8859-B4B99096DD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03D34-47C5-4B29-916A-0EDB902C5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54DE4-C5D4-45DE-8C0A-A98A411394CA}" type="datetimeFigureOut">
              <a:rPr lang="en-NL" smtClean="0"/>
              <a:t>08/09/2019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6CA028-2AA3-43C1-97E7-49F17530B1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4950E-6336-474F-BD11-7FD59850B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E96B9-AFF1-4479-B9F2-F8B5085793CA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2501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1.png"/><Relationship Id="rId10" Type="http://schemas.openxmlformats.org/officeDocument/2006/relationships/image" Target="../media/image42.png"/><Relationship Id="rId4" Type="http://schemas.openxmlformats.org/officeDocument/2006/relationships/image" Target="../media/image30.png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46.png"/><Relationship Id="rId17" Type="http://schemas.openxmlformats.org/officeDocument/2006/relationships/image" Target="../media/image62.png"/><Relationship Id="rId2" Type="http://schemas.openxmlformats.org/officeDocument/2006/relationships/image" Target="../media/image47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Relationship Id="rId22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1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C335335-1D10-4764-973B-042D675246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78"/>
          <a:stretch/>
        </p:blipFill>
        <p:spPr>
          <a:xfrm flipH="1">
            <a:off x="0" y="-285580"/>
            <a:ext cx="12192000" cy="714358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8726953-ADDD-4E61-8FCC-AA30E1D5F84A}"/>
              </a:ext>
            </a:extLst>
          </p:cNvPr>
          <p:cNvGrpSpPr/>
          <p:nvPr/>
        </p:nvGrpSpPr>
        <p:grpSpPr>
          <a:xfrm>
            <a:off x="5598922" y="3584689"/>
            <a:ext cx="5971507" cy="2821850"/>
            <a:chOff x="3110246" y="2057547"/>
            <a:chExt cx="5971507" cy="282185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9D8D489-FA94-46E7-B813-16424347C3C5}"/>
                </a:ext>
              </a:extLst>
            </p:cNvPr>
            <p:cNvSpPr txBox="1"/>
            <p:nvPr/>
          </p:nvSpPr>
          <p:spPr>
            <a:xfrm>
              <a:off x="6120653" y="2264014"/>
              <a:ext cx="20715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>
                  <a:solidFill>
                    <a:schemeClr val="bg1">
                      <a:lumMod val="85000"/>
                    </a:schemeClr>
                  </a:solidFill>
                  <a:latin typeface="Segoe Script" panose="030B0504020000000003" pitchFamily="66" charset="0"/>
                </a:rPr>
                <a:t>a  gentle</a:t>
              </a:r>
              <a:endParaRPr lang="en-NL" sz="3200" dirty="0">
                <a:solidFill>
                  <a:schemeClr val="bg1">
                    <a:lumMod val="85000"/>
                  </a:schemeClr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7CAFEFF-4315-4F27-AAB6-0D7F9FD1F010}"/>
                </a:ext>
              </a:extLst>
            </p:cNvPr>
            <p:cNvSpPr txBox="1"/>
            <p:nvPr/>
          </p:nvSpPr>
          <p:spPr>
            <a:xfrm>
              <a:off x="5900337" y="2848789"/>
              <a:ext cx="251222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800" dirty="0">
                  <a:solidFill>
                    <a:schemeClr val="bg1"/>
                  </a:solidFill>
                  <a:latin typeface="Rockwell Condensed" panose="02060603050405020104" pitchFamily="18" charset="0"/>
                </a:rPr>
                <a:t>introduction</a:t>
              </a:r>
              <a:endParaRPr lang="en-NL" sz="4800" dirty="0">
                <a:solidFill>
                  <a:schemeClr val="bg1"/>
                </a:solidFill>
                <a:latin typeface="Rockwell Condensed" panose="020606030504050201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EC4868-42A3-44DF-B060-5C30F5DA2ED5}"/>
                </a:ext>
              </a:extLst>
            </p:cNvPr>
            <p:cNvSpPr txBox="1"/>
            <p:nvPr/>
          </p:nvSpPr>
          <p:spPr>
            <a:xfrm rot="5400000">
              <a:off x="7793580" y="2576279"/>
              <a:ext cx="180690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4400" dirty="0">
                  <a:solidFill>
                    <a:schemeClr val="bg1"/>
                  </a:solidFill>
                  <a:latin typeface="Castellar" panose="020A0402060406010301" pitchFamily="18" charset="0"/>
                </a:rPr>
                <a:t>into</a:t>
              </a:r>
              <a:endParaRPr lang="en-NL" sz="4400" dirty="0">
                <a:solidFill>
                  <a:schemeClr val="bg1"/>
                </a:solidFill>
                <a:latin typeface="Castellar" panose="020A0402060406010301" pitchFamily="18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4DE97FC-E464-4792-BDD7-F7FF52B35A96}"/>
                </a:ext>
              </a:extLst>
            </p:cNvPr>
            <p:cNvSpPr txBox="1"/>
            <p:nvPr/>
          </p:nvSpPr>
          <p:spPr>
            <a:xfrm>
              <a:off x="3110246" y="3863734"/>
              <a:ext cx="597150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6000" dirty="0">
                  <a:solidFill>
                    <a:schemeClr val="bg1"/>
                  </a:solidFill>
                  <a:latin typeface="Impact" panose="020B0806030902050204" pitchFamily="34" charset="0"/>
                </a:rPr>
                <a:t>MACHINE LEARNING</a:t>
              </a:r>
              <a:endParaRPr lang="en-NL" sz="6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B2FC1FA-AD6E-478B-8FF1-3F4CA7AA9ADD}"/>
              </a:ext>
            </a:extLst>
          </p:cNvPr>
          <p:cNvSpPr txBox="1"/>
          <p:nvPr/>
        </p:nvSpPr>
        <p:spPr>
          <a:xfrm>
            <a:off x="133350" y="0"/>
            <a:ext cx="516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Advanced Workshop on Earthquake Fault Mechanics: Theory, Simulation and Observation (Trieste, 2019)</a:t>
            </a:r>
          </a:p>
        </p:txBody>
      </p:sp>
    </p:spTree>
    <p:extLst>
      <p:ext uri="{BB962C8B-B14F-4D97-AF65-F5344CB8AC3E}">
        <p14:creationId xmlns:p14="http://schemas.microsoft.com/office/powerpoint/2010/main" val="455213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E9BAF-D573-4C15-9152-C05DAB527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Distinguishing features?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67195-4B52-45F0-A39C-72BC4139F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5422" y="1996895"/>
            <a:ext cx="6136850" cy="2680388"/>
          </a:xfrm>
        </p:spPr>
        <p:txBody>
          <a:bodyPr/>
          <a:lstStyle/>
          <a:p>
            <a:r>
              <a:rPr lang="en-GB" dirty="0"/>
              <a:t>Fur?</a:t>
            </a:r>
          </a:p>
          <a:p>
            <a:r>
              <a:rPr lang="en-GB" dirty="0"/>
              <a:t>Number of eyes? Number of legs?</a:t>
            </a:r>
          </a:p>
          <a:p>
            <a:r>
              <a:rPr lang="en-GB" dirty="0"/>
              <a:t>Whiskers?</a:t>
            </a:r>
          </a:p>
          <a:p>
            <a:r>
              <a:rPr lang="en-GB" dirty="0"/>
              <a:t>Shape of ears?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73A4D-4683-4CC6-8E51-743879D199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t="5880" r="5880" b="13081"/>
          <a:stretch/>
        </p:blipFill>
        <p:spPr>
          <a:xfrm>
            <a:off x="9078765" y="439885"/>
            <a:ext cx="2680388" cy="2680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9C22C-0707-45A4-8355-2119AEDBF0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0" t="6348" r="33142" b="4047"/>
          <a:stretch/>
        </p:blipFill>
        <p:spPr>
          <a:xfrm>
            <a:off x="9045376" y="3337089"/>
            <a:ext cx="2713777" cy="315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94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complications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E106-4374-4843-92AC-EDCD2716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objects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B1869-BA8D-473B-80F8-6D683F535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98" y="2177591"/>
            <a:ext cx="5858235" cy="329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47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complications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E106-4374-4843-92AC-EDCD2716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objects</a:t>
            </a:r>
          </a:p>
          <a:p>
            <a:r>
              <a:rPr lang="en-GB" dirty="0"/>
              <a:t>Incomplete data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E37EB9-705D-4FED-B0D5-BD9F0C670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348" y="1690688"/>
            <a:ext cx="4154452" cy="355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39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complications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E106-4374-4843-92AC-EDCD2716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objects</a:t>
            </a:r>
          </a:p>
          <a:p>
            <a:r>
              <a:rPr lang="en-GB" dirty="0"/>
              <a:t>Incomplete data</a:t>
            </a:r>
          </a:p>
          <a:p>
            <a:r>
              <a:rPr lang="en-GB" dirty="0"/>
              <a:t>Conflicting information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C7137-9BD8-44A6-8FC0-955EE4E49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4" b="12085"/>
          <a:stretch/>
        </p:blipFill>
        <p:spPr>
          <a:xfrm>
            <a:off x="7973700" y="1819372"/>
            <a:ext cx="3559798" cy="386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46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Additional complications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E106-4374-4843-92AC-EDCD27161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Multiple objects</a:t>
            </a:r>
          </a:p>
          <a:p>
            <a:r>
              <a:rPr lang="en-GB" dirty="0"/>
              <a:t>Incomplete data</a:t>
            </a:r>
          </a:p>
          <a:p>
            <a:r>
              <a:rPr lang="en-GB" dirty="0"/>
              <a:t>Conflicting information</a:t>
            </a:r>
          </a:p>
          <a:p>
            <a:r>
              <a:rPr lang="en-GB" dirty="0"/>
              <a:t>Uncategorised objects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ECE884-B31B-447A-9C94-85FC3F3FF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581" y="1904213"/>
            <a:ext cx="4953380" cy="30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303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Advantage of Machine Learning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E106-4374-4843-92AC-EDCD271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28899"/>
            <a:ext cx="10515600" cy="35480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600" dirty="0"/>
              <a:t>In traditional approaches you have to be specific</a:t>
            </a:r>
          </a:p>
          <a:p>
            <a:pPr marL="0" indent="0" algn="ctr">
              <a:buNone/>
            </a:pPr>
            <a:endParaRPr lang="en-GB" sz="3600" dirty="0"/>
          </a:p>
          <a:p>
            <a:pPr marL="0" indent="0" algn="ctr">
              <a:buNone/>
            </a:pPr>
            <a:r>
              <a:rPr lang="en-GB" sz="3600" dirty="0"/>
              <a:t>In Machine Learning the specifics are learned</a:t>
            </a:r>
            <a:endParaRPr lang="en-NL" sz="3600" dirty="0"/>
          </a:p>
        </p:txBody>
      </p:sp>
    </p:spTree>
    <p:extLst>
      <p:ext uri="{BB962C8B-B14F-4D97-AF65-F5344CB8AC3E}">
        <p14:creationId xmlns:p14="http://schemas.microsoft.com/office/powerpoint/2010/main" val="2064356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Today’s Menu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5E106-4374-4843-92AC-EDCD27161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30401"/>
            <a:ext cx="10515600" cy="4562474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GB" sz="3600" dirty="0"/>
              <a:t>General overview of ML</a:t>
            </a:r>
            <a:r>
              <a:rPr lang="en-GB" sz="3200" dirty="0"/>
              <a:t> (history, examples, concepts)</a:t>
            </a:r>
            <a:br>
              <a:rPr lang="en-GB" sz="3200" dirty="0"/>
            </a:br>
            <a:r>
              <a:rPr lang="en-GB" dirty="0"/>
              <a:t>+ basic hands-on tutorial</a:t>
            </a:r>
            <a:endParaRPr lang="en-GB" sz="3200" dirty="0"/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ML in Geosciences (examples &amp; techniques)</a:t>
            </a:r>
            <a:br>
              <a:rPr lang="en-GB" sz="3600" dirty="0"/>
            </a:br>
            <a:r>
              <a:rPr lang="en-GB" dirty="0"/>
              <a:t>+ advanced hands-on tutorial</a:t>
            </a:r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Best practices and pitfalls</a:t>
            </a:r>
            <a:br>
              <a:rPr lang="en-GB" sz="3600" dirty="0"/>
            </a:br>
            <a:r>
              <a:rPr lang="en-GB" dirty="0"/>
              <a:t>+ real-world exercise</a:t>
            </a:r>
            <a:endParaRPr lang="en-GB" sz="3600" dirty="0"/>
          </a:p>
          <a:p>
            <a:pPr marL="742950" indent="-742950">
              <a:buFont typeface="+mj-lt"/>
              <a:buAutoNum type="arabicPeriod"/>
            </a:pPr>
            <a:r>
              <a:rPr lang="en-GB" sz="3600" dirty="0"/>
              <a:t>Tomorrow: Random Forests</a:t>
            </a:r>
            <a:br>
              <a:rPr lang="en-GB" sz="3600" dirty="0"/>
            </a:br>
            <a:r>
              <a:rPr lang="en-GB" dirty="0"/>
              <a:t>+ real-world exercise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03663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F215A5-691F-4336-9D48-32514EF88D60}"/>
              </a:ext>
            </a:extLst>
          </p:cNvPr>
          <p:cNvSpPr txBox="1"/>
          <p:nvPr/>
        </p:nvSpPr>
        <p:spPr>
          <a:xfrm>
            <a:off x="527900" y="4524866"/>
            <a:ext cx="851707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Part 1:</a:t>
            </a:r>
          </a:p>
          <a:p>
            <a:r>
              <a:rPr lang="en-GB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Book Antiqua" panose="02040602050305030304" pitchFamily="18" charset="0"/>
              </a:rPr>
              <a:t>General overview of ML</a:t>
            </a:r>
            <a:endParaRPr lang="en-NL" sz="6000" dirty="0">
              <a:solidFill>
                <a:schemeClr val="tx1">
                  <a:lumMod val="65000"/>
                  <a:lumOff val="35000"/>
                </a:schemeClr>
              </a:solidFill>
              <a:latin typeface="Book Antiqua" panose="0204060205030503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A6CD78-5357-4399-8922-6A5CD4F3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340" y="523875"/>
            <a:ext cx="719263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221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 vs. ML vs. DL</a:t>
            </a:r>
            <a:endParaRPr lang="en-NL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16626B-AA88-4037-A73E-9C02BF561938}"/>
              </a:ext>
            </a:extLst>
          </p:cNvPr>
          <p:cNvSpPr/>
          <p:nvPr/>
        </p:nvSpPr>
        <p:spPr>
          <a:xfrm>
            <a:off x="1133475" y="2190750"/>
            <a:ext cx="9639300" cy="42005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D5AD9E-E51F-4494-9879-BA017902AF7C}"/>
              </a:ext>
            </a:extLst>
          </p:cNvPr>
          <p:cNvSpPr/>
          <p:nvPr/>
        </p:nvSpPr>
        <p:spPr>
          <a:xfrm>
            <a:off x="5629275" y="2466974"/>
            <a:ext cx="4829174" cy="36480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B5E92-97FA-4FEA-BF67-E6559E88D1D8}"/>
              </a:ext>
            </a:extLst>
          </p:cNvPr>
          <p:cNvSpPr txBox="1"/>
          <p:nvPr/>
        </p:nvSpPr>
        <p:spPr>
          <a:xfrm>
            <a:off x="1419225" y="2362200"/>
            <a:ext cx="380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u="sng" dirty="0">
                <a:latin typeface="+mj-lt"/>
              </a:rPr>
              <a:t>Artificial Intelligence (AI)</a:t>
            </a:r>
            <a:endParaRPr lang="en-NL" sz="2800" b="1" u="sng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3C8B0-499C-4668-9444-0082B1FFD1AA}"/>
              </a:ext>
            </a:extLst>
          </p:cNvPr>
          <p:cNvSpPr txBox="1"/>
          <p:nvPr/>
        </p:nvSpPr>
        <p:spPr>
          <a:xfrm>
            <a:off x="1628776" y="3268741"/>
            <a:ext cx="2838449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Chess computers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Computer games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Robotics</a:t>
            </a:r>
          </a:p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Decision policies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03ADEE-DA3A-43DD-9AF1-FAD35A115445}"/>
              </a:ext>
            </a:extLst>
          </p:cNvPr>
          <p:cNvSpPr txBox="1"/>
          <p:nvPr/>
        </p:nvSpPr>
        <p:spPr>
          <a:xfrm>
            <a:off x="6143624" y="2623810"/>
            <a:ext cx="3800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>
                <a:latin typeface="+mj-lt"/>
              </a:rPr>
              <a:t>Machine Learning (ML)</a:t>
            </a:r>
            <a:endParaRPr lang="en-NL" sz="2800" b="1" u="sng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157C36-F8F4-415B-BD9C-1156ED62F9CF}"/>
              </a:ext>
            </a:extLst>
          </p:cNvPr>
          <p:cNvSpPr txBox="1"/>
          <p:nvPr/>
        </p:nvSpPr>
        <p:spPr>
          <a:xfrm>
            <a:off x="6329362" y="3268741"/>
            <a:ext cx="3428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Random Forests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+mj-lt"/>
              </a:rPr>
              <a:t>Support Vector Machines</a:t>
            </a:r>
            <a:endParaRPr lang="en-NL" sz="20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062D96-C704-479F-90DE-0FC4C30D5D06}"/>
              </a:ext>
            </a:extLst>
          </p:cNvPr>
          <p:cNvSpPr/>
          <p:nvPr/>
        </p:nvSpPr>
        <p:spPr>
          <a:xfrm>
            <a:off x="6143625" y="4150458"/>
            <a:ext cx="3886199" cy="1790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F4AE25-789F-472E-82C7-2C966CF51388}"/>
              </a:ext>
            </a:extLst>
          </p:cNvPr>
          <p:cNvSpPr txBox="1"/>
          <p:nvPr/>
        </p:nvSpPr>
        <p:spPr>
          <a:xfrm>
            <a:off x="6143624" y="4215079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u="sng" dirty="0">
                <a:latin typeface="+mj-lt"/>
              </a:rPr>
              <a:t>Deep Learning (DL)</a:t>
            </a:r>
            <a:endParaRPr lang="en-NL" sz="2800" b="1" u="sng" dirty="0"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02DDBBE-63D0-4A00-B211-DDD897D52FB3}"/>
              </a:ext>
            </a:extLst>
          </p:cNvPr>
          <p:cNvSpPr txBox="1"/>
          <p:nvPr/>
        </p:nvSpPr>
        <p:spPr>
          <a:xfrm>
            <a:off x="6143624" y="4956004"/>
            <a:ext cx="3886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latin typeface="+mj-lt"/>
              </a:rPr>
              <a:t>Neural Networks with many </a:t>
            </a:r>
          </a:p>
          <a:p>
            <a:pPr algn="ctr"/>
            <a:r>
              <a:rPr lang="en-GB" sz="2000" dirty="0">
                <a:latin typeface="+mj-lt"/>
              </a:rPr>
              <a:t>(up to hundreds) of “layers”</a:t>
            </a:r>
            <a:endParaRPr lang="en-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2923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Is Not New!</a:t>
            </a:r>
            <a:endParaRPr lang="en-NL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32302F3-C2C5-4C4B-B0C1-B7DCA6F04E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4228783"/>
              </p:ext>
            </p:extLst>
          </p:nvPr>
        </p:nvGraphicFramePr>
        <p:xfrm>
          <a:off x="838200" y="1965854"/>
          <a:ext cx="10848975" cy="146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8271C016-74C9-47CF-A17F-0EBD6885E7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5945176"/>
              </p:ext>
            </p:extLst>
          </p:nvPr>
        </p:nvGraphicFramePr>
        <p:xfrm>
          <a:off x="838198" y="3497791"/>
          <a:ext cx="10848975" cy="146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4844483-914A-4C90-8861-142E337686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507869"/>
              </p:ext>
            </p:extLst>
          </p:nvPr>
        </p:nvGraphicFramePr>
        <p:xfrm>
          <a:off x="838198" y="5029729"/>
          <a:ext cx="10848975" cy="146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16357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223AD9-A7F7-4190-BCE6-93B7EE4F7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2461"/>
            <a:ext cx="12192000" cy="812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4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Machine Learning Is Not New!</a:t>
            </a:r>
            <a:endParaRPr lang="en-NL" dirty="0"/>
          </a:p>
        </p:txBody>
      </p:sp>
      <p:pic>
        <p:nvPicPr>
          <p:cNvPr id="2050" name="Picture 2" descr="Afbeeldingsresultaat voor gpu">
            <a:extLst>
              <a:ext uri="{FF2B5EF4-FFF2-40B4-BE49-F238E27FC236}">
                <a16:creationId xmlns:a16="http://schemas.microsoft.com/office/drawing/2014/main" id="{3A45CCDC-C3F3-4846-A357-CA42DA72E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1" y="2428875"/>
            <a:ext cx="5794374" cy="3476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ig data graphic">
            <a:extLst>
              <a:ext uri="{FF2B5EF4-FFF2-40B4-BE49-F238E27FC236}">
                <a16:creationId xmlns:a16="http://schemas.microsoft.com/office/drawing/2014/main" id="{744A593B-1998-42A1-8890-3D3CB2B3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353" y="1847848"/>
            <a:ext cx="5564699" cy="427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0550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ML (Deep Learning)</a:t>
            </a:r>
            <a:endParaRPr lang="en-N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004EE49-13C7-4B81-95D3-4FFB062987E7}"/>
              </a:ext>
            </a:extLst>
          </p:cNvPr>
          <p:cNvGrpSpPr/>
          <p:nvPr/>
        </p:nvGrpSpPr>
        <p:grpSpPr>
          <a:xfrm>
            <a:off x="542924" y="1905000"/>
            <a:ext cx="11106150" cy="3562350"/>
            <a:chOff x="495300" y="1905000"/>
            <a:chExt cx="11106150" cy="3562350"/>
          </a:xfrm>
        </p:grpSpPr>
        <p:pic>
          <p:nvPicPr>
            <p:cNvPr id="4100" name="Picture 4">
              <a:extLst>
                <a:ext uri="{FF2B5EF4-FFF2-40B4-BE49-F238E27FC236}">
                  <a16:creationId xmlns:a16="http://schemas.microsoft.com/office/drawing/2014/main" id="{D5BB3789-88CA-408F-87F2-1F8FEECD7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00" y="1905000"/>
              <a:ext cx="3562350" cy="356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>
              <a:extLst>
                <a:ext uri="{FF2B5EF4-FFF2-40B4-BE49-F238E27FC236}">
                  <a16:creationId xmlns:a16="http://schemas.microsoft.com/office/drawing/2014/main" id="{5398BD7A-3EB7-4C00-8294-99E66A35AE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7200" y="1905000"/>
              <a:ext cx="3562350" cy="356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>
              <a:extLst>
                <a:ext uri="{FF2B5EF4-FFF2-40B4-BE49-F238E27FC236}">
                  <a16:creationId xmlns:a16="http://schemas.microsoft.com/office/drawing/2014/main" id="{9478BBDD-9F84-459D-9A69-4E20EA492E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100" y="1905000"/>
              <a:ext cx="3562350" cy="356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F8BD726-970B-48A9-B5F9-5BA08EA85256}"/>
              </a:ext>
            </a:extLst>
          </p:cNvPr>
          <p:cNvSpPr txBox="1"/>
          <p:nvPr/>
        </p:nvSpPr>
        <p:spPr>
          <a:xfrm>
            <a:off x="3611408" y="5908100"/>
            <a:ext cx="49691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b="1" dirty="0">
                <a:latin typeface="+mj-lt"/>
              </a:rPr>
              <a:t>ThisPersonDoesNotExist.com</a:t>
            </a:r>
            <a:endParaRPr lang="en-NL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60084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ML (Deep Learning)</a:t>
            </a:r>
            <a:endParaRPr lang="en-NL" dirty="0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52AC879E-05CA-4F04-A1A2-6086DBAE1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1690688"/>
            <a:ext cx="67437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43427B-ADEF-4086-83AE-9F152B58FE9F}"/>
              </a:ext>
            </a:extLst>
          </p:cNvPr>
          <p:cNvSpPr txBox="1"/>
          <p:nvPr/>
        </p:nvSpPr>
        <p:spPr>
          <a:xfrm rot="5400000">
            <a:off x="7240030" y="3918510"/>
            <a:ext cx="4824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https://github.com/WenchenLi/PhotoRestoration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57088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ML (Deep Learning)</a:t>
            </a:r>
            <a:endParaRPr lang="en-NL" dirty="0"/>
          </a:p>
        </p:txBody>
      </p:sp>
      <p:pic>
        <p:nvPicPr>
          <p:cNvPr id="5124" name="Picture 4" descr="Gerelateerde afbeelding">
            <a:extLst>
              <a:ext uri="{FF2B5EF4-FFF2-40B4-BE49-F238E27FC236}">
                <a16:creationId xmlns:a16="http://schemas.microsoft.com/office/drawing/2014/main" id="{726C4563-C40A-4BE0-9346-AE9510486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9" r="9101" b="13512"/>
          <a:stretch/>
        </p:blipFill>
        <p:spPr bwMode="auto">
          <a:xfrm>
            <a:off x="2038349" y="1804988"/>
            <a:ext cx="8115301" cy="46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05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ML (Deep Learning)</a:t>
            </a:r>
            <a:endParaRPr lang="en-NL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FD28E6C-A5A3-48FC-BB13-72BC6D6F80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5"/>
          <a:stretch/>
        </p:blipFill>
        <p:spPr bwMode="auto">
          <a:xfrm>
            <a:off x="3446306" y="2033588"/>
            <a:ext cx="5299387" cy="431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211AA7-1E2B-45A6-AB65-5E0F0954A0E6}"/>
              </a:ext>
            </a:extLst>
          </p:cNvPr>
          <p:cNvSpPr txBox="1"/>
          <p:nvPr/>
        </p:nvSpPr>
        <p:spPr>
          <a:xfrm rot="5400000">
            <a:off x="8042936" y="5281087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+mj-lt"/>
              </a:rPr>
              <a:t>Case Engineering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1180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4775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Basic Theory of Neural Networks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676610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6413-9270-4958-925C-8A84E128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10515600" cy="4441694"/>
          </a:xfrm>
        </p:spPr>
        <p:txBody>
          <a:bodyPr/>
          <a:lstStyle/>
          <a:p>
            <a:r>
              <a:rPr lang="en-GB" dirty="0"/>
              <a:t>Neural Nets find common patterns in data =&gt; generalisation</a:t>
            </a:r>
          </a:p>
          <a:p>
            <a:r>
              <a:rPr lang="en-GB" dirty="0"/>
              <a:t>Learning from examples (</a:t>
            </a:r>
            <a:r>
              <a:rPr lang="en-GB" i="1" dirty="0"/>
              <a:t>supervised machine learning</a:t>
            </a:r>
            <a:r>
              <a:rPr lang="en-GB" dirty="0"/>
              <a:t>) </a:t>
            </a:r>
          </a:p>
          <a:p>
            <a:r>
              <a:rPr lang="en-GB" dirty="0"/>
              <a:t>Apply generalised representation to new data</a:t>
            </a:r>
          </a:p>
          <a:p>
            <a:r>
              <a:rPr lang="en-GB" b="1" dirty="0">
                <a:latin typeface="+mj-lt"/>
              </a:rPr>
              <a:t>Analogy</a:t>
            </a:r>
            <a:r>
              <a:rPr lang="en-GB" dirty="0">
                <a:latin typeface="+mj-lt"/>
              </a:rPr>
              <a:t>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S</a:t>
            </a:r>
            <a:r>
              <a:rPr lang="en-GB" dirty="0">
                <a:latin typeface="+mj-lt"/>
              </a:rPr>
              <a:t>tudents doing exercises in class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/>
              <a:t>L</a:t>
            </a:r>
            <a:r>
              <a:rPr lang="en-GB" dirty="0">
                <a:latin typeface="+mj-lt"/>
              </a:rPr>
              <a:t>earning </a:t>
            </a:r>
            <a:r>
              <a:rPr lang="en-GB" dirty="0"/>
              <a:t>general patterns and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GB" dirty="0">
                <a:latin typeface="+mj-lt"/>
              </a:rPr>
              <a:t>Extrapolating during exam (same problem, different numbers)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698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307B5A-B645-4DEC-B826-E406B88DC2DF}"/>
              </a:ext>
            </a:extLst>
          </p:cNvPr>
          <p:cNvSpPr/>
          <p:nvPr/>
        </p:nvSpPr>
        <p:spPr>
          <a:xfrm>
            <a:off x="-123825" y="0"/>
            <a:ext cx="12449175" cy="6962775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555053-5D61-46F2-AF77-F1221221A75A}"/>
              </a:ext>
            </a:extLst>
          </p:cNvPr>
          <p:cNvGrpSpPr/>
          <p:nvPr/>
        </p:nvGrpSpPr>
        <p:grpSpPr>
          <a:xfrm>
            <a:off x="3362325" y="1188032"/>
            <a:ext cx="6328952" cy="4287350"/>
            <a:chOff x="3971925" y="1711907"/>
            <a:chExt cx="6328952" cy="42873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243A58F-B2B2-40F5-86F1-94383B06A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455" b="92412" l="0" r="98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50"/>
            <a:stretch/>
          </p:blipFill>
          <p:spPr>
            <a:xfrm>
              <a:off x="3971925" y="2270124"/>
              <a:ext cx="4248150" cy="3729133"/>
            </a:xfrm>
            <a:prstGeom prst="rect">
              <a:avLst/>
            </a:prstGeom>
          </p:spPr>
        </p:pic>
        <p:sp>
          <p:nvSpPr>
            <p:cNvPr id="8" name="Thought Bubble: Cloud 7">
              <a:extLst>
                <a:ext uri="{FF2B5EF4-FFF2-40B4-BE49-F238E27FC236}">
                  <a16:creationId xmlns:a16="http://schemas.microsoft.com/office/drawing/2014/main" id="{5B661186-C945-443F-A12D-F5CEBC39FDDC}"/>
                </a:ext>
              </a:extLst>
            </p:cNvPr>
            <p:cNvSpPr/>
            <p:nvPr/>
          </p:nvSpPr>
          <p:spPr>
            <a:xfrm rot="189151">
              <a:off x="5915028" y="1711907"/>
              <a:ext cx="4385849" cy="1634446"/>
            </a:xfrm>
            <a:prstGeom prst="cloudCallout">
              <a:avLst>
                <a:gd name="adj1" fmla="val -30002"/>
                <a:gd name="adj2" fmla="val 71443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E50F1A3-215C-4308-9A8D-B028EC8DDB02}"/>
                </a:ext>
              </a:extLst>
            </p:cNvPr>
            <p:cNvSpPr txBox="1"/>
            <p:nvPr/>
          </p:nvSpPr>
          <p:spPr>
            <a:xfrm>
              <a:off x="6562725" y="2051476"/>
              <a:ext cx="3314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latin typeface="+mj-lt"/>
                </a:rPr>
                <a:t>It’s cold here… Am I near the North Pole?</a:t>
              </a:r>
              <a:endParaRPr lang="en-NL" sz="2400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3819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Theory of Neural Networks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5E106-4374-4843-92AC-EDCD27161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5524"/>
                <a:ext cx="10515600" cy="34909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3600" u="sng" dirty="0"/>
                  <a:t>Simple objective</a:t>
                </a:r>
              </a:p>
              <a:p>
                <a:pPr marL="0" indent="0" algn="ctr">
                  <a:buNone/>
                </a:pPr>
                <a:r>
                  <a:rPr lang="en-GB" sz="3600" dirty="0"/>
                  <a:t>	</a:t>
                </a:r>
              </a:p>
              <a:p>
                <a:pPr marL="0" indent="0" algn="ctr">
                  <a:buNone/>
                </a:pPr>
                <a:r>
                  <a:rPr lang="en-GB" sz="3600" i="1" dirty="0"/>
                  <a:t>“For input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sz="3600" i="1" dirty="0"/>
                  <a:t>, give prediction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3600" i="1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5E106-4374-4843-92AC-EDCD27161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5524"/>
                <a:ext cx="10515600" cy="3490913"/>
              </a:xfrm>
              <a:blipFill>
                <a:blip r:embed="rId2"/>
                <a:stretch>
                  <a:fillRect t="-43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F1CBA832-5C6A-4735-A436-5CF2E9A7ECDB}"/>
              </a:ext>
            </a:extLst>
          </p:cNvPr>
          <p:cNvGrpSpPr/>
          <p:nvPr/>
        </p:nvGrpSpPr>
        <p:grpSpPr>
          <a:xfrm>
            <a:off x="3005138" y="4714875"/>
            <a:ext cx="6181725" cy="769441"/>
            <a:chOff x="3076575" y="5086350"/>
            <a:chExt cx="6181725" cy="769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993255-5C35-4BF3-A406-4E6426576D85}"/>
                </a:ext>
              </a:extLst>
            </p:cNvPr>
            <p:cNvSpPr txBox="1"/>
            <p:nvPr/>
          </p:nvSpPr>
          <p:spPr>
            <a:xfrm>
              <a:off x="3076575" y="5086350"/>
              <a:ext cx="2162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+mj-lt"/>
                </a:rPr>
                <a:t>Input</a:t>
              </a:r>
              <a:endParaRPr lang="en-NL" sz="4400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DFCF95-02AD-45B3-BF47-246A6C9CCA81}"/>
                </a:ext>
              </a:extLst>
            </p:cNvPr>
            <p:cNvSpPr txBox="1"/>
            <p:nvPr/>
          </p:nvSpPr>
          <p:spPr>
            <a:xfrm>
              <a:off x="7096125" y="5086350"/>
              <a:ext cx="2162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+mj-lt"/>
                </a:rPr>
                <a:t>Output</a:t>
              </a:r>
              <a:endParaRPr lang="en-NL" sz="4400" dirty="0">
                <a:latin typeface="+mj-lt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8D9347-91E0-41A7-963C-E2435218B2EE}"/>
                </a:ext>
              </a:extLst>
            </p:cNvPr>
            <p:cNvCxnSpPr/>
            <p:nvPr/>
          </p:nvCxnSpPr>
          <p:spPr>
            <a:xfrm>
              <a:off x="5448300" y="5524500"/>
              <a:ext cx="1438275" cy="0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8061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Theory of Neural Networks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5E106-4374-4843-92AC-EDCD27161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5524"/>
                <a:ext cx="10515600" cy="34909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3600" u="sng" dirty="0"/>
                  <a:t>More precise objective</a:t>
                </a:r>
              </a:p>
              <a:p>
                <a:pPr marL="0" indent="0" algn="ctr">
                  <a:buNone/>
                </a:pPr>
                <a:r>
                  <a:rPr lang="en-GB" sz="3600" dirty="0"/>
                  <a:t>	</a:t>
                </a:r>
              </a:p>
              <a:p>
                <a:pPr marL="0" indent="0" algn="ctr">
                  <a:buNone/>
                </a:pPr>
                <a:r>
                  <a:rPr lang="en-GB" sz="3600" i="1" dirty="0"/>
                  <a:t>“Find </a:t>
                </a:r>
                <a14:m>
                  <m:oMath xmlns:m="http://schemas.openxmlformats.org/officeDocument/2006/math"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3600" i="1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5E106-4374-4843-92AC-EDCD27161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5524"/>
                <a:ext cx="10515600" cy="3490913"/>
              </a:xfrm>
              <a:blipFill>
                <a:blip r:embed="rId2"/>
                <a:stretch>
                  <a:fillRect t="-43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C1F6701-C69C-4CE1-BA00-158818F19207}"/>
              </a:ext>
            </a:extLst>
          </p:cNvPr>
          <p:cNvGrpSpPr/>
          <p:nvPr/>
        </p:nvGrpSpPr>
        <p:grpSpPr>
          <a:xfrm>
            <a:off x="1066800" y="4714875"/>
            <a:ext cx="10058400" cy="769441"/>
            <a:chOff x="1238250" y="4714875"/>
            <a:chExt cx="10058400" cy="76944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993255-5C35-4BF3-A406-4E6426576D85}"/>
                </a:ext>
              </a:extLst>
            </p:cNvPr>
            <p:cNvSpPr txBox="1"/>
            <p:nvPr/>
          </p:nvSpPr>
          <p:spPr>
            <a:xfrm>
              <a:off x="1238250" y="4714875"/>
              <a:ext cx="2162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+mj-lt"/>
                </a:rPr>
                <a:t>Input</a:t>
              </a:r>
              <a:endParaRPr lang="en-NL" sz="4400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DFCF95-02AD-45B3-BF47-246A6C9CCA81}"/>
                </a:ext>
              </a:extLst>
            </p:cNvPr>
            <p:cNvSpPr txBox="1"/>
            <p:nvPr/>
          </p:nvSpPr>
          <p:spPr>
            <a:xfrm>
              <a:off x="9134475" y="4714875"/>
              <a:ext cx="2162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+mj-lt"/>
                </a:rPr>
                <a:t>Output</a:t>
              </a:r>
              <a:endParaRPr lang="en-NL" sz="4400" dirty="0">
                <a:latin typeface="+mj-lt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8D9347-91E0-41A7-963C-E2435218B2EE}"/>
                </a:ext>
              </a:extLst>
            </p:cNvPr>
            <p:cNvCxnSpPr/>
            <p:nvPr/>
          </p:nvCxnSpPr>
          <p:spPr>
            <a:xfrm>
              <a:off x="7305675" y="5153025"/>
              <a:ext cx="1438275" cy="0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999985-37E2-443B-8A54-16BBB2AB7ADD}"/>
                </a:ext>
              </a:extLst>
            </p:cNvPr>
            <p:cNvCxnSpPr/>
            <p:nvPr/>
          </p:nvCxnSpPr>
          <p:spPr>
            <a:xfrm>
              <a:off x="3552825" y="5153025"/>
              <a:ext cx="1438275" cy="0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268E99F-1D80-4E29-9AF3-85AE361E2EBA}"/>
                    </a:ext>
                  </a:extLst>
                </p:cNvPr>
                <p:cNvSpPr/>
                <p:nvPr/>
              </p:nvSpPr>
              <p:spPr>
                <a:xfrm>
                  <a:off x="5383337" y="4714875"/>
                  <a:ext cx="1425326" cy="76944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4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268E99F-1D80-4E29-9AF3-85AE361E2E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337" y="4714875"/>
                  <a:ext cx="1425326" cy="76944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04620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198F6B-F5F2-4047-8670-467E4D6BB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71" y="0"/>
            <a:ext cx="10277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34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 Theory of Neural Networks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5E106-4374-4843-92AC-EDCD271611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295524"/>
                <a:ext cx="10515600" cy="349091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sz="3600" u="sng" dirty="0"/>
                  <a:t>More precise objective</a:t>
                </a:r>
              </a:p>
              <a:p>
                <a:pPr marL="0" indent="0" algn="ctr">
                  <a:buNone/>
                </a:pPr>
                <a:r>
                  <a:rPr lang="en-GB" sz="3600" dirty="0"/>
                  <a:t>	</a:t>
                </a:r>
              </a:p>
              <a:p>
                <a:pPr marL="0" indent="0" algn="ctr">
                  <a:buNone/>
                </a:pPr>
                <a:r>
                  <a:rPr lang="en-GB" sz="3600" i="1" dirty="0"/>
                  <a:t>“Find optimal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GB" sz="36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3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360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GB" sz="3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3600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GB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GB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3600" i="1" dirty="0"/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E5E106-4374-4843-92AC-EDCD271611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295524"/>
                <a:ext cx="10515600" cy="3490913"/>
              </a:xfrm>
              <a:blipFill>
                <a:blip r:embed="rId2"/>
                <a:stretch>
                  <a:fillRect t="-4371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6C1F6701-C69C-4CE1-BA00-158818F19207}"/>
              </a:ext>
            </a:extLst>
          </p:cNvPr>
          <p:cNvGrpSpPr/>
          <p:nvPr/>
        </p:nvGrpSpPr>
        <p:grpSpPr>
          <a:xfrm>
            <a:off x="1066800" y="4714875"/>
            <a:ext cx="10058400" cy="798424"/>
            <a:chOff x="1238250" y="4714875"/>
            <a:chExt cx="10058400" cy="79842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E993255-5C35-4BF3-A406-4E6426576D85}"/>
                </a:ext>
              </a:extLst>
            </p:cNvPr>
            <p:cNvSpPr txBox="1"/>
            <p:nvPr/>
          </p:nvSpPr>
          <p:spPr>
            <a:xfrm>
              <a:off x="1238250" y="4714875"/>
              <a:ext cx="2162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+mj-lt"/>
                </a:rPr>
                <a:t>Input</a:t>
              </a:r>
              <a:endParaRPr lang="en-NL" sz="4400" dirty="0">
                <a:latin typeface="+mj-lt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5DFCF95-02AD-45B3-BF47-246A6C9CCA81}"/>
                </a:ext>
              </a:extLst>
            </p:cNvPr>
            <p:cNvSpPr txBox="1"/>
            <p:nvPr/>
          </p:nvSpPr>
          <p:spPr>
            <a:xfrm>
              <a:off x="9134475" y="4714875"/>
              <a:ext cx="216217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dirty="0">
                  <a:latin typeface="+mj-lt"/>
                </a:rPr>
                <a:t>Output</a:t>
              </a:r>
              <a:endParaRPr lang="en-NL" sz="4400" dirty="0">
                <a:latin typeface="+mj-lt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48D9347-91E0-41A7-963C-E2435218B2EE}"/>
                </a:ext>
              </a:extLst>
            </p:cNvPr>
            <p:cNvCxnSpPr/>
            <p:nvPr/>
          </p:nvCxnSpPr>
          <p:spPr>
            <a:xfrm>
              <a:off x="7305675" y="5153025"/>
              <a:ext cx="1438275" cy="0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999985-37E2-443B-8A54-16BBB2AB7ADD}"/>
                </a:ext>
              </a:extLst>
            </p:cNvPr>
            <p:cNvCxnSpPr/>
            <p:nvPr/>
          </p:nvCxnSpPr>
          <p:spPr>
            <a:xfrm>
              <a:off x="3552825" y="5153025"/>
              <a:ext cx="1438275" cy="0"/>
            </a:xfrm>
            <a:prstGeom prst="straightConnector1">
              <a:avLst/>
            </a:prstGeom>
            <a:ln w="7620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268E99F-1D80-4E29-9AF3-85AE361E2EBA}"/>
                    </a:ext>
                  </a:extLst>
                </p:cNvPr>
                <p:cNvSpPr/>
                <p:nvPr/>
              </p:nvSpPr>
              <p:spPr>
                <a:xfrm>
                  <a:off x="5383337" y="4714875"/>
                  <a:ext cx="1425326" cy="79842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GB" sz="44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NL" sz="44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C268E99F-1D80-4E29-9AF3-85AE361E2E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3337" y="4714875"/>
                  <a:ext cx="1425326" cy="79842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50381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Neuron - Single Input</a:t>
            </a:r>
            <a:endParaRPr lang="en-NL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90F223F-FEA5-4AD7-9668-BE28BC414C07}"/>
              </a:ext>
            </a:extLst>
          </p:cNvPr>
          <p:cNvGrpSpPr/>
          <p:nvPr/>
        </p:nvGrpSpPr>
        <p:grpSpPr>
          <a:xfrm>
            <a:off x="3629691" y="2805112"/>
            <a:ext cx="4932617" cy="1247775"/>
            <a:chOff x="3248025" y="2805112"/>
            <a:chExt cx="4932617" cy="124777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13B0B03-13F5-48B1-85B5-F5481E7DFF74}"/>
                </a:ext>
              </a:extLst>
            </p:cNvPr>
            <p:cNvGrpSpPr/>
            <p:nvPr/>
          </p:nvGrpSpPr>
          <p:grpSpPr>
            <a:xfrm>
              <a:off x="6733223" y="2805112"/>
              <a:ext cx="1447419" cy="1247775"/>
              <a:chOff x="5809298" y="2805112"/>
              <a:chExt cx="1447419" cy="12477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A01E9C-97E2-4E55-B293-0C1973913E5D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0B162B8-9CDE-46DC-95D7-0DFBA6023564}"/>
                      </a:ext>
                    </a:extLst>
                  </p:cNvPr>
                  <p:cNvSpPr txBox="1"/>
                  <p:nvPr/>
                </p:nvSpPr>
                <p:spPr>
                  <a:xfrm>
                    <a:off x="6278275" y="3112888"/>
                    <a:ext cx="411138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0B162B8-9CDE-46DC-95D7-0DFBA6023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8275" y="3112888"/>
                    <a:ext cx="411138" cy="61555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AEB296-E584-4DF1-9B21-BCFC86B38D99}"/>
                </a:ext>
              </a:extLst>
            </p:cNvPr>
            <p:cNvGrpSpPr/>
            <p:nvPr/>
          </p:nvGrpSpPr>
          <p:grpSpPr>
            <a:xfrm>
              <a:off x="3248025" y="2805112"/>
              <a:ext cx="1247775" cy="1247775"/>
              <a:chOff x="2047875" y="2805112"/>
              <a:chExt cx="1247775" cy="124777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0E1C8D-DB05-4EE2-9196-FF53B490BC2B}"/>
                  </a:ext>
                </a:extLst>
              </p:cNvPr>
              <p:cNvSpPr/>
              <p:nvPr/>
            </p:nvSpPr>
            <p:spPr>
              <a:xfrm>
                <a:off x="2047875" y="2805112"/>
                <a:ext cx="1247775" cy="12477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B87A035-D289-44CC-B26E-22ADDEAE8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70040" y="3121222"/>
                    <a:ext cx="403444" cy="61555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B87A035-D289-44CC-B26E-22ADDEAE8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70040" y="3121222"/>
                    <a:ext cx="403444" cy="61555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0461DA7-9B22-47EB-B9E0-D8C37F8AE0CA}"/>
                </a:ext>
              </a:extLst>
            </p:cNvPr>
            <p:cNvCxnSpPr>
              <a:cxnSpLocks/>
              <a:stCxn id="6" idx="6"/>
              <a:endCxn id="10" idx="1"/>
            </p:cNvCxnSpPr>
            <p:nvPr/>
          </p:nvCxnSpPr>
          <p:spPr>
            <a:xfrm>
              <a:off x="4495800" y="3429000"/>
              <a:ext cx="2237423" cy="0"/>
            </a:xfrm>
            <a:prstGeom prst="straightConnector1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EF2B23-A0E1-4F41-A58C-B304EADA30A2}"/>
                    </a:ext>
                  </a:extLst>
                </p:cNvPr>
                <p:cNvSpPr txBox="1"/>
                <p:nvPr/>
              </p:nvSpPr>
              <p:spPr>
                <a:xfrm>
                  <a:off x="5124287" y="2805112"/>
                  <a:ext cx="989823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NL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GB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1EEF2B23-A0E1-4F41-A58C-B304EADA30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24287" y="2805112"/>
                  <a:ext cx="989823" cy="61555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A6DBA9-0062-49D6-8340-96D7F32FA4A1}"/>
                  </a:ext>
                </a:extLst>
              </p:cNvPr>
              <p:cNvSpPr txBox="1"/>
              <p:nvPr/>
            </p:nvSpPr>
            <p:spPr>
              <a:xfrm>
                <a:off x="5223229" y="4684513"/>
                <a:ext cx="1745542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𝑤𝑥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1A6DBA9-0062-49D6-8340-96D7F32FA4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3229" y="4684513"/>
                <a:ext cx="1745542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9421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Single Neuron - Multi Input</a:t>
            </a:r>
            <a:endParaRPr lang="en-N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3B0B03-13F5-48B1-85B5-F5481E7DFF74}"/>
              </a:ext>
            </a:extLst>
          </p:cNvPr>
          <p:cNvGrpSpPr/>
          <p:nvPr/>
        </p:nvGrpSpPr>
        <p:grpSpPr>
          <a:xfrm>
            <a:off x="5372290" y="2900362"/>
            <a:ext cx="1447419" cy="1247775"/>
            <a:chOff x="5809298" y="2805112"/>
            <a:chExt cx="1447419" cy="1247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01E9C-97E2-4E55-B293-0C1973913E5D}"/>
                </a:ext>
              </a:extLst>
            </p:cNvPr>
            <p:cNvSpPr/>
            <p:nvPr/>
          </p:nvSpPr>
          <p:spPr>
            <a:xfrm>
              <a:off x="5809298" y="2805112"/>
              <a:ext cx="1447419" cy="1247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/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AEB296-E584-4DF1-9B21-BCFC86B38D99}"/>
              </a:ext>
            </a:extLst>
          </p:cNvPr>
          <p:cNvGrpSpPr/>
          <p:nvPr/>
        </p:nvGrpSpPr>
        <p:grpSpPr>
          <a:xfrm>
            <a:off x="2438852" y="1860947"/>
            <a:ext cx="890588" cy="890588"/>
            <a:chOff x="2047875" y="2805112"/>
            <a:chExt cx="1247775" cy="12477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0E1C8D-DB05-4EE2-9196-FF53B490BC2B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461DA7-9B22-47EB-B9E0-D8C37F8AE0CA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3329440" y="2306241"/>
            <a:ext cx="2042850" cy="121800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F2B23-A0E1-4F41-A58C-B304EADA30A2}"/>
                  </a:ext>
                </a:extLst>
              </p:cNvPr>
              <p:cNvSpPr txBox="1"/>
              <p:nvPr/>
            </p:nvSpPr>
            <p:spPr>
              <a:xfrm>
                <a:off x="3506306" y="1849454"/>
                <a:ext cx="5630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F2B23-A0E1-4F41-A58C-B304EADA3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06" y="1849454"/>
                <a:ext cx="56303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CE20D-B0C7-4D26-A72E-6797F434189D}"/>
              </a:ext>
            </a:extLst>
          </p:cNvPr>
          <p:cNvGrpSpPr/>
          <p:nvPr/>
        </p:nvGrpSpPr>
        <p:grpSpPr>
          <a:xfrm>
            <a:off x="2444840" y="3076871"/>
            <a:ext cx="890588" cy="890588"/>
            <a:chOff x="2047875" y="2805112"/>
            <a:chExt cx="1247775" cy="124777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101444-F277-4A0C-8BBC-ADE47F9182E9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8841E3-3B52-4414-8867-F7153F2E8A58}"/>
              </a:ext>
            </a:extLst>
          </p:cNvPr>
          <p:cNvGrpSpPr/>
          <p:nvPr/>
        </p:nvGrpSpPr>
        <p:grpSpPr>
          <a:xfrm>
            <a:off x="2444840" y="4292795"/>
            <a:ext cx="890588" cy="890588"/>
            <a:chOff x="2047875" y="2805112"/>
            <a:chExt cx="1247775" cy="12477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2A4F40-B6BD-4BF5-AA7C-3602DF8AF29A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BD603-B7C8-4CC8-8C89-5652980FD667}"/>
              </a:ext>
            </a:extLst>
          </p:cNvPr>
          <p:cNvCxnSpPr>
            <a:cxnSpLocks/>
            <a:stCxn id="14" idx="6"/>
            <a:endCxn id="10" idx="1"/>
          </p:cNvCxnSpPr>
          <p:nvPr/>
        </p:nvCxnSpPr>
        <p:spPr>
          <a:xfrm>
            <a:off x="3335428" y="3522165"/>
            <a:ext cx="2036862" cy="208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F132B3-4E4C-4FC9-B7BE-974788A5216B}"/>
              </a:ext>
            </a:extLst>
          </p:cNvPr>
          <p:cNvCxnSpPr>
            <a:cxnSpLocks/>
            <a:stCxn id="17" idx="6"/>
            <a:endCxn id="10" idx="1"/>
          </p:cNvCxnSpPr>
          <p:nvPr/>
        </p:nvCxnSpPr>
        <p:spPr>
          <a:xfrm flipV="1">
            <a:off x="3335428" y="3524250"/>
            <a:ext cx="2036862" cy="121383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F8E8E-0890-4D30-9B0A-BE32939EA3A3}"/>
                  </a:ext>
                </a:extLst>
              </p:cNvPr>
              <p:cNvSpPr txBox="1"/>
              <p:nvPr/>
            </p:nvSpPr>
            <p:spPr>
              <a:xfrm>
                <a:off x="3506306" y="2830649"/>
                <a:ext cx="572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F8E8E-0890-4D30-9B0A-BE32939EA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06" y="2830649"/>
                <a:ext cx="57252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3DB6AE-0996-4C30-98F3-DB6EAA2930DE}"/>
                  </a:ext>
                </a:extLst>
              </p:cNvPr>
              <p:cNvSpPr txBox="1"/>
              <p:nvPr/>
            </p:nvSpPr>
            <p:spPr>
              <a:xfrm>
                <a:off x="3495067" y="3791722"/>
                <a:ext cx="572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3DB6AE-0996-4C30-98F3-DB6EAA29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067" y="3791722"/>
                <a:ext cx="57252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DB6C239-96CD-4AAB-A743-B78441AB4C1D}"/>
              </a:ext>
            </a:extLst>
          </p:cNvPr>
          <p:cNvSpPr/>
          <p:nvPr/>
        </p:nvSpPr>
        <p:spPr>
          <a:xfrm>
            <a:off x="9076180" y="2900362"/>
            <a:ext cx="1247775" cy="1247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/>
              <p:nvPr/>
            </p:nvSpPr>
            <p:spPr>
              <a:xfrm>
                <a:off x="9507046" y="3162894"/>
                <a:ext cx="41113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046" y="3162894"/>
                <a:ext cx="411138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9F00BD-6535-417C-A26B-6E24B0F138DC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>
            <a:off x="6819709" y="3524250"/>
            <a:ext cx="2256471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/>
              <p:nvPr/>
            </p:nvSpPr>
            <p:spPr>
              <a:xfrm>
                <a:off x="7554374" y="2861664"/>
                <a:ext cx="787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74" y="2861664"/>
                <a:ext cx="787139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B21C7-D39D-4757-ACC9-DC62FE26BA84}"/>
                  </a:ext>
                </a:extLst>
              </p:cNvPr>
              <p:cNvSpPr txBox="1"/>
              <p:nvPr/>
            </p:nvSpPr>
            <p:spPr>
              <a:xfrm>
                <a:off x="4591178" y="5612009"/>
                <a:ext cx="293881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B21C7-D39D-4757-ACC9-DC62FE26B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178" y="5612009"/>
                <a:ext cx="2938818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40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Single Neuron - Multi Input</a:t>
            </a:r>
            <a:endParaRPr lang="en-N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3B0B03-13F5-48B1-85B5-F5481E7DFF74}"/>
              </a:ext>
            </a:extLst>
          </p:cNvPr>
          <p:cNvGrpSpPr/>
          <p:nvPr/>
        </p:nvGrpSpPr>
        <p:grpSpPr>
          <a:xfrm>
            <a:off x="5372290" y="2900362"/>
            <a:ext cx="1447419" cy="1247775"/>
            <a:chOff x="5809298" y="2805112"/>
            <a:chExt cx="1447419" cy="1247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01E9C-97E2-4E55-B293-0C1973913E5D}"/>
                </a:ext>
              </a:extLst>
            </p:cNvPr>
            <p:cNvSpPr/>
            <p:nvPr/>
          </p:nvSpPr>
          <p:spPr>
            <a:xfrm>
              <a:off x="5809298" y="2805112"/>
              <a:ext cx="1447419" cy="1247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/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AEB296-E584-4DF1-9B21-BCFC86B38D99}"/>
              </a:ext>
            </a:extLst>
          </p:cNvPr>
          <p:cNvGrpSpPr/>
          <p:nvPr/>
        </p:nvGrpSpPr>
        <p:grpSpPr>
          <a:xfrm>
            <a:off x="2438852" y="1860947"/>
            <a:ext cx="890588" cy="890588"/>
            <a:chOff x="2047875" y="2805112"/>
            <a:chExt cx="1247775" cy="12477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0E1C8D-DB05-4EE2-9196-FF53B490BC2B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0461DA7-9B22-47EB-B9E0-D8C37F8AE0CA}"/>
              </a:ext>
            </a:extLst>
          </p:cNvPr>
          <p:cNvCxnSpPr>
            <a:cxnSpLocks/>
            <a:stCxn id="6" idx="6"/>
            <a:endCxn id="10" idx="1"/>
          </p:cNvCxnSpPr>
          <p:nvPr/>
        </p:nvCxnSpPr>
        <p:spPr>
          <a:xfrm>
            <a:off x="3329440" y="2306241"/>
            <a:ext cx="2042850" cy="121800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F2B23-A0E1-4F41-A58C-B304EADA30A2}"/>
                  </a:ext>
                </a:extLst>
              </p:cNvPr>
              <p:cNvSpPr txBox="1"/>
              <p:nvPr/>
            </p:nvSpPr>
            <p:spPr>
              <a:xfrm>
                <a:off x="3506306" y="1849454"/>
                <a:ext cx="5630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EF2B23-A0E1-4F41-A58C-B304EADA3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06" y="1849454"/>
                <a:ext cx="56303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CE20D-B0C7-4D26-A72E-6797F434189D}"/>
              </a:ext>
            </a:extLst>
          </p:cNvPr>
          <p:cNvGrpSpPr/>
          <p:nvPr/>
        </p:nvGrpSpPr>
        <p:grpSpPr>
          <a:xfrm>
            <a:off x="2444840" y="3076871"/>
            <a:ext cx="890588" cy="890588"/>
            <a:chOff x="2047875" y="2805112"/>
            <a:chExt cx="1247775" cy="124777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101444-F277-4A0C-8BBC-ADE47F9182E9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8841E3-3B52-4414-8867-F7153F2E8A58}"/>
              </a:ext>
            </a:extLst>
          </p:cNvPr>
          <p:cNvGrpSpPr/>
          <p:nvPr/>
        </p:nvGrpSpPr>
        <p:grpSpPr>
          <a:xfrm>
            <a:off x="2444840" y="4292795"/>
            <a:ext cx="890588" cy="890588"/>
            <a:chOff x="2047875" y="2805112"/>
            <a:chExt cx="1247775" cy="12477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2A4F40-B6BD-4BF5-AA7C-3602DF8AF29A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5BBD603-B7C8-4CC8-8C89-5652980FD667}"/>
              </a:ext>
            </a:extLst>
          </p:cNvPr>
          <p:cNvCxnSpPr>
            <a:cxnSpLocks/>
            <a:stCxn id="14" idx="6"/>
            <a:endCxn id="10" idx="1"/>
          </p:cNvCxnSpPr>
          <p:nvPr/>
        </p:nvCxnSpPr>
        <p:spPr>
          <a:xfrm>
            <a:off x="3335428" y="3522165"/>
            <a:ext cx="2036862" cy="2085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0F132B3-4E4C-4FC9-B7BE-974788A5216B}"/>
              </a:ext>
            </a:extLst>
          </p:cNvPr>
          <p:cNvCxnSpPr>
            <a:cxnSpLocks/>
            <a:stCxn id="17" idx="6"/>
            <a:endCxn id="10" idx="1"/>
          </p:cNvCxnSpPr>
          <p:nvPr/>
        </p:nvCxnSpPr>
        <p:spPr>
          <a:xfrm flipV="1">
            <a:off x="3335428" y="3524250"/>
            <a:ext cx="2036862" cy="1213839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F8E8E-0890-4D30-9B0A-BE32939EA3A3}"/>
                  </a:ext>
                </a:extLst>
              </p:cNvPr>
              <p:cNvSpPr txBox="1"/>
              <p:nvPr/>
            </p:nvSpPr>
            <p:spPr>
              <a:xfrm>
                <a:off x="3506306" y="2830649"/>
                <a:ext cx="572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55F8E8E-0890-4D30-9B0A-BE32939EA3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6306" y="2830649"/>
                <a:ext cx="572528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3DB6AE-0996-4C30-98F3-DB6EAA2930DE}"/>
                  </a:ext>
                </a:extLst>
              </p:cNvPr>
              <p:cNvSpPr txBox="1"/>
              <p:nvPr/>
            </p:nvSpPr>
            <p:spPr>
              <a:xfrm>
                <a:off x="3495067" y="3791722"/>
                <a:ext cx="572528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NL" sz="32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3DB6AE-0996-4C30-98F3-DB6EAA293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067" y="3791722"/>
                <a:ext cx="572528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29">
            <a:extLst>
              <a:ext uri="{FF2B5EF4-FFF2-40B4-BE49-F238E27FC236}">
                <a16:creationId xmlns:a16="http://schemas.microsoft.com/office/drawing/2014/main" id="{ADB6C239-96CD-4AAB-A743-B78441AB4C1D}"/>
              </a:ext>
            </a:extLst>
          </p:cNvPr>
          <p:cNvSpPr/>
          <p:nvPr/>
        </p:nvSpPr>
        <p:spPr>
          <a:xfrm>
            <a:off x="9076180" y="2900362"/>
            <a:ext cx="1247775" cy="1247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/>
              <p:nvPr/>
            </p:nvSpPr>
            <p:spPr>
              <a:xfrm>
                <a:off x="9507046" y="3162894"/>
                <a:ext cx="41113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7046" y="3162894"/>
                <a:ext cx="411138" cy="61555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9F00BD-6535-417C-A26B-6E24B0F138DC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>
            <a:off x="6819709" y="3524250"/>
            <a:ext cx="2256471" cy="0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/>
              <p:nvPr/>
            </p:nvSpPr>
            <p:spPr>
              <a:xfrm>
                <a:off x="7554374" y="2861664"/>
                <a:ext cx="7871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74" y="2861664"/>
                <a:ext cx="787139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73D5B44-FD7A-4053-A8ED-D78F84A72BC0}"/>
              </a:ext>
            </a:extLst>
          </p:cNvPr>
          <p:cNvSpPr/>
          <p:nvPr/>
        </p:nvSpPr>
        <p:spPr>
          <a:xfrm>
            <a:off x="3400425" y="1609725"/>
            <a:ext cx="795764" cy="3223575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88A2BD7-8F92-4462-A81C-EF11B972971F}"/>
              </a:ext>
            </a:extLst>
          </p:cNvPr>
          <p:cNvCxnSpPr>
            <a:cxnSpLocks/>
          </p:cNvCxnSpPr>
          <p:nvPr/>
        </p:nvCxnSpPr>
        <p:spPr>
          <a:xfrm flipH="1" flipV="1">
            <a:off x="4196189" y="5104612"/>
            <a:ext cx="566311" cy="705896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C0BFCDC-56F9-45CC-8329-58CCDA6E0706}"/>
              </a:ext>
            </a:extLst>
          </p:cNvPr>
          <p:cNvSpPr txBox="1"/>
          <p:nvPr/>
        </p:nvSpPr>
        <p:spPr>
          <a:xfrm>
            <a:off x="4078834" y="5905719"/>
            <a:ext cx="1794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</a:rPr>
              <a:t>“weights”</a:t>
            </a:r>
            <a:endParaRPr lang="en-NL" sz="3200" dirty="0">
              <a:latin typeface="+mj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4E46A0-D02E-49EC-B234-81287D3F0A1F}"/>
              </a:ext>
            </a:extLst>
          </p:cNvPr>
          <p:cNvCxnSpPr>
            <a:cxnSpLocks/>
          </p:cNvCxnSpPr>
          <p:nvPr/>
        </p:nvCxnSpPr>
        <p:spPr>
          <a:xfrm flipV="1">
            <a:off x="7705725" y="4177843"/>
            <a:ext cx="242219" cy="926769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2BA915B-7CFE-401C-9FD4-59F3F68D8D25}"/>
              </a:ext>
            </a:extLst>
          </p:cNvPr>
          <p:cNvSpPr/>
          <p:nvPr/>
        </p:nvSpPr>
        <p:spPr>
          <a:xfrm>
            <a:off x="7554173" y="2667000"/>
            <a:ext cx="795764" cy="1218009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4A22A5-595A-475B-B385-46262A1910FD}"/>
              </a:ext>
            </a:extLst>
          </p:cNvPr>
          <p:cNvSpPr txBox="1"/>
          <p:nvPr/>
        </p:nvSpPr>
        <p:spPr>
          <a:xfrm>
            <a:off x="7116461" y="5282579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+mj-lt"/>
              </a:rPr>
              <a:t>“bias”</a:t>
            </a:r>
            <a:endParaRPr lang="en-NL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5959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Single Layer of Neurons</a:t>
            </a:r>
            <a:endParaRPr lang="en-N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3B0B03-13F5-48B1-85B5-F5481E7DFF74}"/>
              </a:ext>
            </a:extLst>
          </p:cNvPr>
          <p:cNvGrpSpPr/>
          <p:nvPr/>
        </p:nvGrpSpPr>
        <p:grpSpPr>
          <a:xfrm>
            <a:off x="5372290" y="1690688"/>
            <a:ext cx="1447419" cy="1247775"/>
            <a:chOff x="5809298" y="2805112"/>
            <a:chExt cx="1447419" cy="1247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01E9C-97E2-4E55-B293-0C1973913E5D}"/>
                </a:ext>
              </a:extLst>
            </p:cNvPr>
            <p:cNvSpPr/>
            <p:nvPr/>
          </p:nvSpPr>
          <p:spPr>
            <a:xfrm>
              <a:off x="5809298" y="2805112"/>
              <a:ext cx="1447419" cy="1247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/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AEB296-E584-4DF1-9B21-BCFC86B38D99}"/>
              </a:ext>
            </a:extLst>
          </p:cNvPr>
          <p:cNvGrpSpPr/>
          <p:nvPr/>
        </p:nvGrpSpPr>
        <p:grpSpPr>
          <a:xfrm>
            <a:off x="2438852" y="1860947"/>
            <a:ext cx="890588" cy="890588"/>
            <a:chOff x="2047875" y="2805112"/>
            <a:chExt cx="1247775" cy="12477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0E1C8D-DB05-4EE2-9196-FF53B490BC2B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CE20D-B0C7-4D26-A72E-6797F434189D}"/>
              </a:ext>
            </a:extLst>
          </p:cNvPr>
          <p:cNvGrpSpPr/>
          <p:nvPr/>
        </p:nvGrpSpPr>
        <p:grpSpPr>
          <a:xfrm>
            <a:off x="2444840" y="3076871"/>
            <a:ext cx="890588" cy="890588"/>
            <a:chOff x="2047875" y="2805112"/>
            <a:chExt cx="1247775" cy="124777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101444-F277-4A0C-8BBC-ADE47F9182E9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8841E3-3B52-4414-8867-F7153F2E8A58}"/>
              </a:ext>
            </a:extLst>
          </p:cNvPr>
          <p:cNvGrpSpPr/>
          <p:nvPr/>
        </p:nvGrpSpPr>
        <p:grpSpPr>
          <a:xfrm>
            <a:off x="2444840" y="4292795"/>
            <a:ext cx="890588" cy="890588"/>
            <a:chOff x="2047875" y="2805112"/>
            <a:chExt cx="1247775" cy="12477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2A4F40-B6BD-4BF5-AA7C-3602DF8AF29A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DB6C239-96CD-4AAB-A743-B78441AB4C1D}"/>
              </a:ext>
            </a:extLst>
          </p:cNvPr>
          <p:cNvSpPr/>
          <p:nvPr/>
        </p:nvSpPr>
        <p:spPr>
          <a:xfrm>
            <a:off x="9076180" y="1690688"/>
            <a:ext cx="1247775" cy="1247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/>
              <p:nvPr/>
            </p:nvSpPr>
            <p:spPr>
              <a:xfrm>
                <a:off x="9446814" y="1953220"/>
                <a:ext cx="6126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814" y="1953220"/>
                <a:ext cx="612668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9F00BD-6535-417C-A26B-6E24B0F138DC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>
            <a:off x="6819709" y="2314576"/>
            <a:ext cx="225647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/>
              <p:nvPr/>
            </p:nvSpPr>
            <p:spPr>
              <a:xfrm>
                <a:off x="7554374" y="1651990"/>
                <a:ext cx="98539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4000" dirty="0"/>
                  <a:t> </a:t>
                </a:r>
                <a:endParaRPr lang="en-NL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74" y="1651990"/>
                <a:ext cx="985398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B21C7-D39D-4757-ACC9-DC62FE26BA84}"/>
                  </a:ext>
                </a:extLst>
              </p:cNvPr>
              <p:cNvSpPr txBox="1"/>
              <p:nvPr/>
            </p:nvSpPr>
            <p:spPr>
              <a:xfrm>
                <a:off x="4591178" y="5725855"/>
                <a:ext cx="3451522" cy="665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B21C7-D39D-4757-ACC9-DC62FE26B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178" y="5725855"/>
                <a:ext cx="3451522" cy="665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4C1AEC-1076-4055-A515-3D2852D8F754}"/>
              </a:ext>
            </a:extLst>
          </p:cNvPr>
          <p:cNvCxnSpPr>
            <a:cxnSpLocks/>
            <a:stCxn id="17" idx="6"/>
            <a:endCxn id="34" idx="1"/>
          </p:cNvCxnSpPr>
          <p:nvPr/>
        </p:nvCxnSpPr>
        <p:spPr>
          <a:xfrm flipV="1">
            <a:off x="3335428" y="4591347"/>
            <a:ext cx="2036862" cy="1467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E53D37-E4D4-4A67-961A-0741D30C8AF5}"/>
              </a:ext>
            </a:extLst>
          </p:cNvPr>
          <p:cNvGrpSpPr/>
          <p:nvPr/>
        </p:nvGrpSpPr>
        <p:grpSpPr>
          <a:xfrm>
            <a:off x="5372290" y="3967459"/>
            <a:ext cx="1447419" cy="1247775"/>
            <a:chOff x="5809298" y="2805112"/>
            <a:chExt cx="1447419" cy="124777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67470B-C6B1-4779-A722-2916FC9BBB0D}"/>
                </a:ext>
              </a:extLst>
            </p:cNvPr>
            <p:cNvSpPr/>
            <p:nvPr/>
          </p:nvSpPr>
          <p:spPr>
            <a:xfrm>
              <a:off x="5809298" y="2805112"/>
              <a:ext cx="1447419" cy="1247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FB1480-E750-44D2-9641-9DAE5FC46236}"/>
                    </a:ext>
                  </a:extLst>
                </p:cNvPr>
                <p:cNvSpPr txBox="1"/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FB1480-E750-44D2-9641-9DAE5FC46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D8D5D6AF-BBD8-4F1F-AC1D-ACB9889E10D0}"/>
              </a:ext>
            </a:extLst>
          </p:cNvPr>
          <p:cNvSpPr/>
          <p:nvPr/>
        </p:nvSpPr>
        <p:spPr>
          <a:xfrm>
            <a:off x="9076180" y="3967459"/>
            <a:ext cx="1247775" cy="1247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2BAA9-B9F4-4979-A021-BEE36AEB7E40}"/>
                  </a:ext>
                </a:extLst>
              </p:cNvPr>
              <p:cNvSpPr txBox="1"/>
              <p:nvPr/>
            </p:nvSpPr>
            <p:spPr>
              <a:xfrm>
                <a:off x="9446814" y="4229991"/>
                <a:ext cx="62453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2BAA9-B9F4-4979-A021-BEE36AEB7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814" y="4229991"/>
                <a:ext cx="624530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9C4EFD-AA3E-41A9-9B29-571F548234EF}"/>
              </a:ext>
            </a:extLst>
          </p:cNvPr>
          <p:cNvCxnSpPr>
            <a:cxnSpLocks/>
            <a:stCxn id="34" idx="3"/>
            <a:endCxn id="36" idx="2"/>
          </p:cNvCxnSpPr>
          <p:nvPr/>
        </p:nvCxnSpPr>
        <p:spPr>
          <a:xfrm>
            <a:off x="6819709" y="4591347"/>
            <a:ext cx="2256471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D7D040-0796-4E4D-B7E3-427D0A9909A6}"/>
                  </a:ext>
                </a:extLst>
              </p:cNvPr>
              <p:cNvSpPr txBox="1"/>
              <p:nvPr/>
            </p:nvSpPr>
            <p:spPr>
              <a:xfrm>
                <a:off x="7554374" y="3928761"/>
                <a:ext cx="99726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4000" dirty="0"/>
                  <a:t> </a:t>
                </a:r>
                <a:endParaRPr lang="en-NL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D7D040-0796-4E4D-B7E3-427D0A990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74" y="3928761"/>
                <a:ext cx="997261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B4D600-A39C-448E-8AD6-931B174BE61B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 flipV="1">
            <a:off x="3329440" y="2314576"/>
            <a:ext cx="2042850" cy="236576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1C2A64-DB7B-4E66-8365-85EB331729BD}"/>
              </a:ext>
            </a:extLst>
          </p:cNvPr>
          <p:cNvCxnSpPr>
            <a:cxnSpLocks/>
            <a:stCxn id="15" idx="3"/>
            <a:endCxn id="34" idx="1"/>
          </p:cNvCxnSpPr>
          <p:nvPr/>
        </p:nvCxnSpPr>
        <p:spPr>
          <a:xfrm>
            <a:off x="3329440" y="3464419"/>
            <a:ext cx="2042850" cy="112692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462CFC-11F5-407B-AD47-3DB4DC89E834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3329440" y="2314576"/>
            <a:ext cx="2042850" cy="114984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238C58-697E-4E23-88D5-2A88D6DB67C7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3311589" y="2248495"/>
            <a:ext cx="2060701" cy="234285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D4753E-0005-4A99-B368-B1B9358FE574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3311589" y="2248495"/>
            <a:ext cx="2060701" cy="660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1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Single Layer of Neurons</a:t>
            </a:r>
            <a:endParaRPr lang="en-NL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3B0B03-13F5-48B1-85B5-F5481E7DFF74}"/>
              </a:ext>
            </a:extLst>
          </p:cNvPr>
          <p:cNvGrpSpPr/>
          <p:nvPr/>
        </p:nvGrpSpPr>
        <p:grpSpPr>
          <a:xfrm>
            <a:off x="5372290" y="1690688"/>
            <a:ext cx="1447419" cy="1247775"/>
            <a:chOff x="5809298" y="2805112"/>
            <a:chExt cx="1447419" cy="124777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AA01E9C-97E2-4E55-B293-0C1973913E5D}"/>
                </a:ext>
              </a:extLst>
            </p:cNvPr>
            <p:cNvSpPr/>
            <p:nvPr/>
          </p:nvSpPr>
          <p:spPr>
            <a:xfrm>
              <a:off x="5809298" y="2805112"/>
              <a:ext cx="1447419" cy="1247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/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0B162B8-9CDE-46DC-95D7-0DFBA6023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AEB296-E584-4DF1-9B21-BCFC86B38D99}"/>
              </a:ext>
            </a:extLst>
          </p:cNvPr>
          <p:cNvGrpSpPr/>
          <p:nvPr/>
        </p:nvGrpSpPr>
        <p:grpSpPr>
          <a:xfrm>
            <a:off x="2438852" y="1860947"/>
            <a:ext cx="890588" cy="890588"/>
            <a:chOff x="2047875" y="2805112"/>
            <a:chExt cx="1247775" cy="12477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80E1C8D-DB05-4EE2-9196-FF53B490BC2B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B87A035-D289-44CC-B26E-22ADDEAE8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52909" cy="8624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1CE20D-B0C7-4D26-A72E-6797F434189D}"/>
              </a:ext>
            </a:extLst>
          </p:cNvPr>
          <p:cNvGrpSpPr/>
          <p:nvPr/>
        </p:nvGrpSpPr>
        <p:grpSpPr>
          <a:xfrm>
            <a:off x="2444840" y="3076871"/>
            <a:ext cx="890588" cy="890588"/>
            <a:chOff x="2047875" y="2805112"/>
            <a:chExt cx="1247775" cy="124777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C101444-F277-4A0C-8BBC-ADE47F9182E9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E5A59B91-E2E7-46BF-84E0-BFA0FF792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8841E3-3B52-4414-8867-F7153F2E8A58}"/>
              </a:ext>
            </a:extLst>
          </p:cNvPr>
          <p:cNvGrpSpPr/>
          <p:nvPr/>
        </p:nvGrpSpPr>
        <p:grpSpPr>
          <a:xfrm>
            <a:off x="2444840" y="4292795"/>
            <a:ext cx="890588" cy="890588"/>
            <a:chOff x="2047875" y="2805112"/>
            <a:chExt cx="1247775" cy="12477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F2A4F40-B6BD-4BF5-AA7C-3602DF8AF29A}"/>
                </a:ext>
              </a:extLst>
            </p:cNvPr>
            <p:cNvSpPr/>
            <p:nvPr/>
          </p:nvSpPr>
          <p:spPr>
            <a:xfrm>
              <a:off x="2047875" y="2805112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/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GB" sz="4000" dirty="0"/>
                    <a:t> </a:t>
                  </a:r>
                  <a:endParaRPr lang="en-NL" sz="400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53CA54EE-FFF5-4F6B-9C7F-9076D0A06F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7731" y="2916877"/>
                  <a:ext cx="869530" cy="8624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ADB6C239-96CD-4AAB-A743-B78441AB4C1D}"/>
              </a:ext>
            </a:extLst>
          </p:cNvPr>
          <p:cNvSpPr/>
          <p:nvPr/>
        </p:nvSpPr>
        <p:spPr>
          <a:xfrm>
            <a:off x="9076180" y="1690688"/>
            <a:ext cx="1247775" cy="1247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/>
              <p:nvPr/>
            </p:nvSpPr>
            <p:spPr>
              <a:xfrm>
                <a:off x="9446814" y="1953220"/>
                <a:ext cx="61266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42C8B19-41FC-4DB5-A413-F31F75BE8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814" y="1953220"/>
                <a:ext cx="612668" cy="6155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D9F00BD-6535-417C-A26B-6E24B0F138DC}"/>
              </a:ext>
            </a:extLst>
          </p:cNvPr>
          <p:cNvCxnSpPr>
            <a:cxnSpLocks/>
            <a:stCxn id="10" idx="3"/>
            <a:endCxn id="30" idx="2"/>
          </p:cNvCxnSpPr>
          <p:nvPr/>
        </p:nvCxnSpPr>
        <p:spPr>
          <a:xfrm>
            <a:off x="6819709" y="2314576"/>
            <a:ext cx="2256471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/>
              <p:nvPr/>
            </p:nvSpPr>
            <p:spPr>
              <a:xfrm>
                <a:off x="7554374" y="1651990"/>
                <a:ext cx="985398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sz="4000" dirty="0"/>
                  <a:t> </a:t>
                </a:r>
                <a:endParaRPr lang="en-NL" sz="4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AB601F9-ECC4-44A5-8E2A-7D9B7F467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74" y="1651990"/>
                <a:ext cx="985398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B21C7-D39D-4757-ACC9-DC62FE26BA84}"/>
                  </a:ext>
                </a:extLst>
              </p:cNvPr>
              <p:cNvSpPr txBox="1"/>
              <p:nvPr/>
            </p:nvSpPr>
            <p:spPr>
              <a:xfrm>
                <a:off x="4591178" y="5725855"/>
                <a:ext cx="3451522" cy="665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F6B21C7-D39D-4757-ACC9-DC62FE26B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1178" y="5725855"/>
                <a:ext cx="3451522" cy="66511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4C1AEC-1076-4055-A515-3D2852D8F754}"/>
              </a:ext>
            </a:extLst>
          </p:cNvPr>
          <p:cNvCxnSpPr>
            <a:cxnSpLocks/>
            <a:stCxn id="17" idx="6"/>
            <a:endCxn id="34" idx="1"/>
          </p:cNvCxnSpPr>
          <p:nvPr/>
        </p:nvCxnSpPr>
        <p:spPr>
          <a:xfrm flipV="1">
            <a:off x="3335428" y="4591347"/>
            <a:ext cx="2036862" cy="14674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9E53D37-E4D4-4A67-961A-0741D30C8AF5}"/>
              </a:ext>
            </a:extLst>
          </p:cNvPr>
          <p:cNvGrpSpPr/>
          <p:nvPr/>
        </p:nvGrpSpPr>
        <p:grpSpPr>
          <a:xfrm>
            <a:off x="5372290" y="3967459"/>
            <a:ext cx="1447419" cy="1247775"/>
            <a:chOff x="5809298" y="2805112"/>
            <a:chExt cx="1447419" cy="124777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E67470B-C6B1-4779-A722-2916FC9BBB0D}"/>
                </a:ext>
              </a:extLst>
            </p:cNvPr>
            <p:cNvSpPr/>
            <p:nvPr/>
          </p:nvSpPr>
          <p:spPr>
            <a:xfrm>
              <a:off x="5809298" y="2805112"/>
              <a:ext cx="1447419" cy="124777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FB1480-E750-44D2-9641-9DAE5FC46236}"/>
                    </a:ext>
                  </a:extLst>
                </p:cNvPr>
                <p:cNvSpPr txBox="1"/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5FB1480-E750-44D2-9641-9DAE5FC462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3733" y="2947611"/>
                  <a:ext cx="1287725" cy="104336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D8D5D6AF-BBD8-4F1F-AC1D-ACB9889E10D0}"/>
              </a:ext>
            </a:extLst>
          </p:cNvPr>
          <p:cNvSpPr/>
          <p:nvPr/>
        </p:nvSpPr>
        <p:spPr>
          <a:xfrm>
            <a:off x="9076180" y="3967459"/>
            <a:ext cx="1247775" cy="124777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4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2BAA9-B9F4-4979-A021-BEE36AEB7E40}"/>
                  </a:ext>
                </a:extLst>
              </p:cNvPr>
              <p:cNvSpPr txBox="1"/>
              <p:nvPr/>
            </p:nvSpPr>
            <p:spPr>
              <a:xfrm>
                <a:off x="9446814" y="4229991"/>
                <a:ext cx="624530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032BAA9-B9F4-4979-A021-BEE36AEB7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6814" y="4229991"/>
                <a:ext cx="624530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9C4EFD-AA3E-41A9-9B29-571F548234EF}"/>
              </a:ext>
            </a:extLst>
          </p:cNvPr>
          <p:cNvCxnSpPr>
            <a:cxnSpLocks/>
            <a:stCxn id="34" idx="3"/>
            <a:endCxn id="36" idx="2"/>
          </p:cNvCxnSpPr>
          <p:nvPr/>
        </p:nvCxnSpPr>
        <p:spPr>
          <a:xfrm>
            <a:off x="6819709" y="4591347"/>
            <a:ext cx="2256471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D7D040-0796-4E4D-B7E3-427D0A9909A6}"/>
                  </a:ext>
                </a:extLst>
              </p:cNvPr>
              <p:cNvSpPr txBox="1"/>
              <p:nvPr/>
            </p:nvSpPr>
            <p:spPr>
              <a:xfrm>
                <a:off x="7554374" y="3928761"/>
                <a:ext cx="99726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sz="4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4000" dirty="0"/>
                  <a:t> </a:t>
                </a:r>
                <a:endParaRPr lang="en-NL" sz="40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8D7D040-0796-4E4D-B7E3-427D0A990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374" y="3928761"/>
                <a:ext cx="997261" cy="61555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9B4D600-A39C-448E-8AD6-931B174BE61B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 flipV="1">
            <a:off x="3329440" y="2314576"/>
            <a:ext cx="2042850" cy="236576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1C2A64-DB7B-4E66-8365-85EB331729BD}"/>
              </a:ext>
            </a:extLst>
          </p:cNvPr>
          <p:cNvCxnSpPr>
            <a:cxnSpLocks/>
            <a:stCxn id="15" idx="3"/>
            <a:endCxn id="34" idx="1"/>
          </p:cNvCxnSpPr>
          <p:nvPr/>
        </p:nvCxnSpPr>
        <p:spPr>
          <a:xfrm>
            <a:off x="3329440" y="3464419"/>
            <a:ext cx="2042850" cy="1126928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E462CFC-11F5-407B-AD47-3DB4DC89E834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 flipV="1">
            <a:off x="3329440" y="2314576"/>
            <a:ext cx="2042850" cy="1149843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D238C58-697E-4E23-88D5-2A88D6DB67C7}"/>
              </a:ext>
            </a:extLst>
          </p:cNvPr>
          <p:cNvCxnSpPr>
            <a:cxnSpLocks/>
            <a:stCxn id="20" idx="3"/>
            <a:endCxn id="34" idx="1"/>
          </p:cNvCxnSpPr>
          <p:nvPr/>
        </p:nvCxnSpPr>
        <p:spPr>
          <a:xfrm>
            <a:off x="3311589" y="2248495"/>
            <a:ext cx="2060701" cy="2342852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8D4753E-0005-4A99-B368-B1B9358FE574}"/>
              </a:ext>
            </a:extLst>
          </p:cNvPr>
          <p:cNvCxnSpPr>
            <a:cxnSpLocks/>
            <a:stCxn id="20" idx="3"/>
            <a:endCxn id="10" idx="1"/>
          </p:cNvCxnSpPr>
          <p:nvPr/>
        </p:nvCxnSpPr>
        <p:spPr>
          <a:xfrm>
            <a:off x="3311589" y="2248495"/>
            <a:ext cx="2060701" cy="66081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39EB5DF-D339-4389-9E0A-D016D2EEA2C5}"/>
                  </a:ext>
                </a:extLst>
              </p:cNvPr>
              <p:cNvSpPr/>
              <p:nvPr/>
            </p:nvSpPr>
            <p:spPr>
              <a:xfrm>
                <a:off x="2080526" y="1951968"/>
                <a:ext cx="8477250" cy="4171950"/>
              </a:xfrm>
              <a:prstGeom prst="roundRect">
                <a:avLst/>
              </a:prstGeom>
              <a:solidFill>
                <a:srgbClr val="FFFFFF">
                  <a:alpha val="94902"/>
                </a:srgb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spcAft>
                    <a:spcPts val="2000"/>
                  </a:spcAft>
                </a:pPr>
                <a:r>
                  <a:rPr lang="en-GB" sz="4800" b="1" u="sng" dirty="0">
                    <a:solidFill>
                      <a:schemeClr val="tx1"/>
                    </a:solidFill>
                    <a:latin typeface="+mj-lt"/>
                  </a:rPr>
                  <a:t>Deep Learning</a:t>
                </a:r>
              </a:p>
              <a:p>
                <a:pPr algn="ctr"/>
                <a:r>
                  <a:rPr lang="en-GB" sz="4800" dirty="0">
                    <a:solidFill>
                      <a:schemeClr val="tx1"/>
                    </a:solidFill>
                    <a:latin typeface="+mj-lt"/>
                  </a:rPr>
                  <a:t>Find combination of weights </a:t>
                </a:r>
              </a:p>
              <a:p>
                <a:pPr algn="ctr"/>
                <a:r>
                  <a:rPr lang="en-GB" sz="4800" dirty="0">
                    <a:solidFill>
                      <a:schemeClr val="tx1"/>
                    </a:solidFill>
                    <a:latin typeface="+mj-lt"/>
                  </a:rPr>
                  <a:t>and biases that optimises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4800" dirty="0">
                    <a:solidFill>
                      <a:schemeClr val="tx1"/>
                    </a:solidFill>
                    <a:latin typeface="+mj-lt"/>
                  </a:rPr>
                  <a:t> </a:t>
                </a:r>
              </a:p>
              <a:p>
                <a:pPr algn="ctr"/>
                <a:r>
                  <a:rPr lang="en-GB" sz="4800" dirty="0">
                    <a:solidFill>
                      <a:schemeClr val="tx1"/>
                    </a:solidFill>
                    <a:latin typeface="+mj-lt"/>
                  </a:rPr>
                  <a:t>for any given </a:t>
                </a:r>
                <a14:m>
                  <m:oMath xmlns:m="http://schemas.openxmlformats.org/officeDocument/2006/math">
                    <m:r>
                      <a:rPr lang="en-GB" sz="4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NL" sz="48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39EB5DF-D339-4389-9E0A-D016D2EEA2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26" y="1951968"/>
                <a:ext cx="8477250" cy="4171950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893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Layer - Example</a:t>
            </a:r>
            <a:endParaRPr lang="en-NL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D0B311-AAB1-48CF-B8EE-47B882CDAC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6821388"/>
              </p:ext>
            </p:extLst>
          </p:nvPr>
        </p:nvGraphicFramePr>
        <p:xfrm>
          <a:off x="838200" y="2949536"/>
          <a:ext cx="10515600" cy="3931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6883287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97217933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530342311"/>
                    </a:ext>
                  </a:extLst>
                </a:gridCol>
              </a:tblGrid>
              <a:tr h="3595370">
                <a:tc>
                  <a:txBody>
                    <a:bodyPr/>
                    <a:lstStyle/>
                    <a:p>
                      <a:pPr algn="ctr"/>
                      <a:r>
                        <a:rPr lang="en-GB" sz="2800" u="sng" dirty="0">
                          <a:latin typeface="+mj-lt"/>
                        </a:rPr>
                        <a:t>Input</a:t>
                      </a:r>
                    </a:p>
                    <a:p>
                      <a:endParaRPr lang="en-GB" sz="2800" dirty="0">
                        <a:latin typeface="+mj-lt"/>
                      </a:endParaRP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Temperature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Pressure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pH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Salinity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Light-intensity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...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NL" sz="28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u="sng" dirty="0">
                          <a:latin typeface="+mj-lt"/>
                        </a:rPr>
                        <a:t>Neural Network</a:t>
                      </a:r>
                      <a:endParaRPr lang="en-NL" sz="2800" u="sng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u="sng" dirty="0">
                          <a:latin typeface="+mj-lt"/>
                        </a:rPr>
                        <a:t>Prediction</a:t>
                      </a:r>
                    </a:p>
                    <a:p>
                      <a:endParaRPr lang="en-GB" sz="2800" dirty="0">
                        <a:latin typeface="+mj-lt"/>
                      </a:endParaRP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Latitude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Longitude</a:t>
                      </a:r>
                    </a:p>
                    <a:p>
                      <a:pPr marL="914400" lvl="1" indent="-457200">
                        <a:buFont typeface="Arial" panose="020B0604020202020204" pitchFamily="34" charset="0"/>
                        <a:buChar char="•"/>
                      </a:pPr>
                      <a:r>
                        <a:rPr lang="en-GB" sz="2800" dirty="0">
                          <a:latin typeface="+mj-lt"/>
                        </a:rPr>
                        <a:t>Depth</a:t>
                      </a:r>
                      <a:endParaRPr lang="en-NL" sz="28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22505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A86673-38F5-4923-A0D1-926AA7B2B0FE}"/>
                  </a:ext>
                </a:extLst>
              </p:cNvPr>
              <p:cNvSpPr txBox="1"/>
              <p:nvPr/>
            </p:nvSpPr>
            <p:spPr>
              <a:xfrm>
                <a:off x="4889291" y="4196971"/>
                <a:ext cx="2413417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NL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A86673-38F5-4923-A0D1-926AA7B2B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9291" y="4196971"/>
                <a:ext cx="2413417" cy="4655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2D52AA30-5596-446B-9C65-2293D9F20D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"/>
          <a:stretch/>
        </p:blipFill>
        <p:spPr>
          <a:xfrm>
            <a:off x="9015840" y="365125"/>
            <a:ext cx="2337960" cy="205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5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E120CD-FE54-494B-A7A8-1C4C61F1112F}"/>
              </a:ext>
            </a:extLst>
          </p:cNvPr>
          <p:cNvCxnSpPr>
            <a:cxnSpLocks/>
          </p:cNvCxnSpPr>
          <p:nvPr/>
        </p:nvCxnSpPr>
        <p:spPr>
          <a:xfrm flipV="1">
            <a:off x="1066800" y="3312314"/>
            <a:ext cx="2957337" cy="24122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Layer - Example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52AA30-5596-446B-9C65-2293D9F20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"/>
          <a:stretch/>
        </p:blipFill>
        <p:spPr>
          <a:xfrm>
            <a:off x="9015840" y="365125"/>
            <a:ext cx="2337960" cy="2052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11100-ED4B-4FC8-89F7-5F91A374202C}"/>
              </a:ext>
            </a:extLst>
          </p:cNvPr>
          <p:cNvCxnSpPr/>
          <p:nvPr/>
        </p:nvCxnSpPr>
        <p:spPr>
          <a:xfrm>
            <a:off x="1066800" y="3076575"/>
            <a:ext cx="0" cy="2895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B0F06-9BF7-46DD-9A90-1F0B49F19952}"/>
              </a:ext>
            </a:extLst>
          </p:cNvPr>
          <p:cNvCxnSpPr/>
          <p:nvPr/>
        </p:nvCxnSpPr>
        <p:spPr>
          <a:xfrm>
            <a:off x="1057275" y="5972175"/>
            <a:ext cx="3267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1CEA78-C2CB-48D1-A718-FAD634EC2D2C}"/>
              </a:ext>
            </a:extLst>
          </p:cNvPr>
          <p:cNvCxnSpPr/>
          <p:nvPr/>
        </p:nvCxnSpPr>
        <p:spPr>
          <a:xfrm>
            <a:off x="6372225" y="3076575"/>
            <a:ext cx="0" cy="2895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BC510-65E8-4BA7-AC48-29A7733A578E}"/>
              </a:ext>
            </a:extLst>
          </p:cNvPr>
          <p:cNvCxnSpPr/>
          <p:nvPr/>
        </p:nvCxnSpPr>
        <p:spPr>
          <a:xfrm>
            <a:off x="6362700" y="5972175"/>
            <a:ext cx="3267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3715C0-DEEF-4F35-8D4C-4DFD2A24EFF5}"/>
              </a:ext>
            </a:extLst>
          </p:cNvPr>
          <p:cNvSpPr txBox="1"/>
          <p:nvPr/>
        </p:nvSpPr>
        <p:spPr>
          <a:xfrm>
            <a:off x="3064133" y="6143625"/>
            <a:ext cx="126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Pressure</a:t>
            </a:r>
            <a:endParaRPr lang="en-NL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18946-94B1-46EB-A5F4-11E570B6B60C}"/>
              </a:ext>
            </a:extLst>
          </p:cNvPr>
          <p:cNvSpPr txBox="1"/>
          <p:nvPr/>
        </p:nvSpPr>
        <p:spPr>
          <a:xfrm rot="16200000">
            <a:off x="211583" y="3496928"/>
            <a:ext cx="944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>
                <a:latin typeface="+mj-lt"/>
              </a:rPr>
              <a:t>Depth</a:t>
            </a:r>
            <a:endParaRPr lang="en-NL" sz="2400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C51B07-6712-467C-A032-A7012F973E8E}"/>
              </a:ext>
            </a:extLst>
          </p:cNvPr>
          <p:cNvSpPr/>
          <p:nvPr/>
        </p:nvSpPr>
        <p:spPr>
          <a:xfrm>
            <a:off x="1297783" y="5333995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4404C8-90D6-4FF8-9F74-EDC282ACF22A}"/>
              </a:ext>
            </a:extLst>
          </p:cNvPr>
          <p:cNvSpPr/>
          <p:nvPr/>
        </p:nvSpPr>
        <p:spPr>
          <a:xfrm>
            <a:off x="1804989" y="4933950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45E247-3F00-42D5-A11E-EE1B31F522DC}"/>
              </a:ext>
            </a:extLst>
          </p:cNvPr>
          <p:cNvSpPr/>
          <p:nvPr/>
        </p:nvSpPr>
        <p:spPr>
          <a:xfrm>
            <a:off x="2328131" y="4462464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FC11B9-5E21-4D2E-80BC-5BFA4F31C5C5}"/>
              </a:ext>
            </a:extLst>
          </p:cNvPr>
          <p:cNvSpPr/>
          <p:nvPr/>
        </p:nvSpPr>
        <p:spPr>
          <a:xfrm>
            <a:off x="2862265" y="3952423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73C32A-54AA-4C4A-84BB-9EB8A41F18F7}"/>
              </a:ext>
            </a:extLst>
          </p:cNvPr>
          <p:cNvSpPr/>
          <p:nvPr/>
        </p:nvSpPr>
        <p:spPr>
          <a:xfrm>
            <a:off x="3451355" y="3545686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7DA9E-F67A-4DCF-86F1-273C24BBE473}"/>
              </a:ext>
            </a:extLst>
          </p:cNvPr>
          <p:cNvSpPr txBox="1"/>
          <p:nvPr/>
        </p:nvSpPr>
        <p:spPr>
          <a:xfrm>
            <a:off x="8410963" y="6143624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Salinity</a:t>
            </a:r>
            <a:endParaRPr lang="en-NL" sz="24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7A466-6A18-42C8-A3A7-80EBB5B173AD}"/>
              </a:ext>
            </a:extLst>
          </p:cNvPr>
          <p:cNvSpPr txBox="1"/>
          <p:nvPr/>
        </p:nvSpPr>
        <p:spPr>
          <a:xfrm rot="16200000">
            <a:off x="5391139" y="3600599"/>
            <a:ext cx="119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>
                <a:latin typeface="+mj-lt"/>
              </a:rPr>
              <a:t>Latitude</a:t>
            </a:r>
            <a:endParaRPr lang="en-NL" sz="2400" dirty="0"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680B7D-731C-410D-888E-DC605DF289BB}"/>
              </a:ext>
            </a:extLst>
          </p:cNvPr>
          <p:cNvSpPr/>
          <p:nvPr/>
        </p:nvSpPr>
        <p:spPr>
          <a:xfrm>
            <a:off x="6727030" y="5367334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A15074-2F98-4342-AAB8-DB99860E9895}"/>
              </a:ext>
            </a:extLst>
          </p:cNvPr>
          <p:cNvSpPr/>
          <p:nvPr/>
        </p:nvSpPr>
        <p:spPr>
          <a:xfrm>
            <a:off x="6974677" y="4662484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7FECA5-C10A-4595-B0AD-20CF2AD0D4D0}"/>
              </a:ext>
            </a:extLst>
          </p:cNvPr>
          <p:cNvSpPr/>
          <p:nvPr/>
        </p:nvSpPr>
        <p:spPr>
          <a:xfrm>
            <a:off x="7460776" y="4124330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95C938-13F0-4C5B-AA4D-DA177E3456D3}"/>
              </a:ext>
            </a:extLst>
          </p:cNvPr>
          <p:cNvSpPr/>
          <p:nvPr/>
        </p:nvSpPr>
        <p:spPr>
          <a:xfrm>
            <a:off x="7954494" y="4395787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B4F4D5-46B8-4001-A230-AA91652C9F61}"/>
              </a:ext>
            </a:extLst>
          </p:cNvPr>
          <p:cNvSpPr/>
          <p:nvPr/>
        </p:nvSpPr>
        <p:spPr>
          <a:xfrm>
            <a:off x="8468172" y="4710111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803D93-C8CC-4310-9776-736073C9ED84}"/>
              </a:ext>
            </a:extLst>
          </p:cNvPr>
          <p:cNvSpPr/>
          <p:nvPr/>
        </p:nvSpPr>
        <p:spPr>
          <a:xfrm>
            <a:off x="8975872" y="4394594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E82930-5446-4FEB-BBCF-64D8F08D3FEA}"/>
              </a:ext>
            </a:extLst>
          </p:cNvPr>
          <p:cNvSpPr/>
          <p:nvPr/>
        </p:nvSpPr>
        <p:spPr>
          <a:xfrm>
            <a:off x="9205737" y="3695251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718F1F-3D51-4C6D-8682-B6E2CA40D844}"/>
              </a:ext>
            </a:extLst>
          </p:cNvPr>
          <p:cNvCxnSpPr>
            <a:cxnSpLocks/>
          </p:cNvCxnSpPr>
          <p:nvPr/>
        </p:nvCxnSpPr>
        <p:spPr>
          <a:xfrm flipV="1">
            <a:off x="6522332" y="3474243"/>
            <a:ext cx="3034653" cy="247527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351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AE1CC54-1A2B-4E0A-81A9-3FE00A758E02}"/>
              </a:ext>
            </a:extLst>
          </p:cNvPr>
          <p:cNvCxnSpPr>
            <a:cxnSpLocks/>
          </p:cNvCxnSpPr>
          <p:nvPr/>
        </p:nvCxnSpPr>
        <p:spPr>
          <a:xfrm flipV="1">
            <a:off x="6727030" y="5086352"/>
            <a:ext cx="247647" cy="88582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8718F1F-3D51-4C6D-8682-B6E2CA40D844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6974677" y="4335710"/>
            <a:ext cx="522366" cy="75064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53699EF-3246-4C5B-8116-393FBB3ABA6A}"/>
              </a:ext>
            </a:extLst>
          </p:cNvPr>
          <p:cNvCxnSpPr>
            <a:cxnSpLocks/>
            <a:endCxn id="29" idx="1"/>
          </p:cNvCxnSpPr>
          <p:nvPr/>
        </p:nvCxnSpPr>
        <p:spPr>
          <a:xfrm flipH="1" flipV="1">
            <a:off x="7497043" y="4160597"/>
            <a:ext cx="1094507" cy="67810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811510B-2DCD-4A14-8A86-17011A047A27}"/>
              </a:ext>
            </a:extLst>
          </p:cNvPr>
          <p:cNvCxnSpPr>
            <a:cxnSpLocks/>
          </p:cNvCxnSpPr>
          <p:nvPr/>
        </p:nvCxnSpPr>
        <p:spPr>
          <a:xfrm flipH="1">
            <a:off x="8591550" y="4371977"/>
            <a:ext cx="631969" cy="46672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AA0C81F-51B5-48C5-BA36-F20FC8A1D542}"/>
              </a:ext>
            </a:extLst>
          </p:cNvPr>
          <p:cNvCxnSpPr>
            <a:cxnSpLocks/>
            <a:stCxn id="33" idx="0"/>
          </p:cNvCxnSpPr>
          <p:nvPr/>
        </p:nvCxnSpPr>
        <p:spPr>
          <a:xfrm flipH="1">
            <a:off x="9223519" y="3695251"/>
            <a:ext cx="106042" cy="67672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CE120CD-FE54-494B-A7A8-1C4C61F1112F}"/>
              </a:ext>
            </a:extLst>
          </p:cNvPr>
          <p:cNvCxnSpPr>
            <a:cxnSpLocks/>
          </p:cNvCxnSpPr>
          <p:nvPr/>
        </p:nvCxnSpPr>
        <p:spPr>
          <a:xfrm flipV="1">
            <a:off x="1066800" y="3312314"/>
            <a:ext cx="2957337" cy="241220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Layer - Example</a:t>
            </a:r>
            <a:endParaRPr lang="en-NL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D52AA30-5596-446B-9C65-2293D9F20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0"/>
          <a:stretch/>
        </p:blipFill>
        <p:spPr>
          <a:xfrm>
            <a:off x="9015840" y="365125"/>
            <a:ext cx="2337960" cy="2052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F711100-ED4B-4FC8-89F7-5F91A374202C}"/>
              </a:ext>
            </a:extLst>
          </p:cNvPr>
          <p:cNvCxnSpPr/>
          <p:nvPr/>
        </p:nvCxnSpPr>
        <p:spPr>
          <a:xfrm>
            <a:off x="1066800" y="3076575"/>
            <a:ext cx="0" cy="2895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AB0F06-9BF7-46DD-9A90-1F0B49F19952}"/>
              </a:ext>
            </a:extLst>
          </p:cNvPr>
          <p:cNvCxnSpPr/>
          <p:nvPr/>
        </p:nvCxnSpPr>
        <p:spPr>
          <a:xfrm>
            <a:off x="1057275" y="5972175"/>
            <a:ext cx="3267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1CEA78-C2CB-48D1-A718-FAD634EC2D2C}"/>
              </a:ext>
            </a:extLst>
          </p:cNvPr>
          <p:cNvCxnSpPr/>
          <p:nvPr/>
        </p:nvCxnSpPr>
        <p:spPr>
          <a:xfrm>
            <a:off x="6372225" y="3076575"/>
            <a:ext cx="0" cy="28956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20BC510-65E8-4BA7-AC48-29A7733A578E}"/>
              </a:ext>
            </a:extLst>
          </p:cNvPr>
          <p:cNvCxnSpPr/>
          <p:nvPr/>
        </p:nvCxnSpPr>
        <p:spPr>
          <a:xfrm>
            <a:off x="6362700" y="5972175"/>
            <a:ext cx="32670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3715C0-DEEF-4F35-8D4C-4DFD2A24EFF5}"/>
              </a:ext>
            </a:extLst>
          </p:cNvPr>
          <p:cNvSpPr txBox="1"/>
          <p:nvPr/>
        </p:nvSpPr>
        <p:spPr>
          <a:xfrm>
            <a:off x="3064133" y="6143625"/>
            <a:ext cx="126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Pressure</a:t>
            </a:r>
            <a:endParaRPr lang="en-NL" sz="2400" dirty="0"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618946-94B1-46EB-A5F4-11E570B6B60C}"/>
              </a:ext>
            </a:extLst>
          </p:cNvPr>
          <p:cNvSpPr txBox="1"/>
          <p:nvPr/>
        </p:nvSpPr>
        <p:spPr>
          <a:xfrm rot="16200000">
            <a:off x="211583" y="3496928"/>
            <a:ext cx="944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>
                <a:latin typeface="+mj-lt"/>
              </a:rPr>
              <a:t>Depth</a:t>
            </a:r>
            <a:endParaRPr lang="en-NL" sz="2400" dirty="0">
              <a:latin typeface="+mj-lt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CC51B07-6712-467C-A032-A7012F973E8E}"/>
              </a:ext>
            </a:extLst>
          </p:cNvPr>
          <p:cNvSpPr/>
          <p:nvPr/>
        </p:nvSpPr>
        <p:spPr>
          <a:xfrm>
            <a:off x="1297783" y="5333995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34404C8-90D6-4FF8-9F74-EDC282ACF22A}"/>
              </a:ext>
            </a:extLst>
          </p:cNvPr>
          <p:cNvSpPr/>
          <p:nvPr/>
        </p:nvSpPr>
        <p:spPr>
          <a:xfrm>
            <a:off x="1804989" y="4933950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45E247-3F00-42D5-A11E-EE1B31F522DC}"/>
              </a:ext>
            </a:extLst>
          </p:cNvPr>
          <p:cNvSpPr/>
          <p:nvPr/>
        </p:nvSpPr>
        <p:spPr>
          <a:xfrm>
            <a:off x="2328131" y="4462464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FC11B9-5E21-4D2E-80BC-5BFA4F31C5C5}"/>
              </a:ext>
            </a:extLst>
          </p:cNvPr>
          <p:cNvSpPr/>
          <p:nvPr/>
        </p:nvSpPr>
        <p:spPr>
          <a:xfrm>
            <a:off x="2862265" y="3952423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273C32A-54AA-4C4A-84BB-9EB8A41F18F7}"/>
              </a:ext>
            </a:extLst>
          </p:cNvPr>
          <p:cNvSpPr/>
          <p:nvPr/>
        </p:nvSpPr>
        <p:spPr>
          <a:xfrm>
            <a:off x="3451355" y="3545686"/>
            <a:ext cx="247647" cy="247647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37DA9E-F67A-4DCF-86F1-273C24BBE473}"/>
              </a:ext>
            </a:extLst>
          </p:cNvPr>
          <p:cNvSpPr txBox="1"/>
          <p:nvPr/>
        </p:nvSpPr>
        <p:spPr>
          <a:xfrm>
            <a:off x="8410963" y="6143624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+mj-lt"/>
              </a:rPr>
              <a:t>Salinity</a:t>
            </a:r>
            <a:endParaRPr lang="en-NL" sz="24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F7A466-6A18-42C8-A3A7-80EBB5B173AD}"/>
              </a:ext>
            </a:extLst>
          </p:cNvPr>
          <p:cNvSpPr txBox="1"/>
          <p:nvPr/>
        </p:nvSpPr>
        <p:spPr>
          <a:xfrm rot="16200000">
            <a:off x="5391139" y="3600599"/>
            <a:ext cx="1196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400" dirty="0">
                <a:latin typeface="+mj-lt"/>
              </a:rPr>
              <a:t>Latitude</a:t>
            </a:r>
            <a:endParaRPr lang="en-NL" sz="2400" dirty="0">
              <a:latin typeface="+mj-lt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E680B7D-731C-410D-888E-DC605DF289BB}"/>
              </a:ext>
            </a:extLst>
          </p:cNvPr>
          <p:cNvSpPr/>
          <p:nvPr/>
        </p:nvSpPr>
        <p:spPr>
          <a:xfrm>
            <a:off x="6727030" y="5367334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BA15074-2F98-4342-AAB8-DB99860E9895}"/>
              </a:ext>
            </a:extLst>
          </p:cNvPr>
          <p:cNvSpPr/>
          <p:nvPr/>
        </p:nvSpPr>
        <p:spPr>
          <a:xfrm>
            <a:off x="6974677" y="4662484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27FECA5-C10A-4595-B0AD-20CF2AD0D4D0}"/>
              </a:ext>
            </a:extLst>
          </p:cNvPr>
          <p:cNvSpPr/>
          <p:nvPr/>
        </p:nvSpPr>
        <p:spPr>
          <a:xfrm>
            <a:off x="7460776" y="4124330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495C938-13F0-4C5B-AA4D-DA177E3456D3}"/>
              </a:ext>
            </a:extLst>
          </p:cNvPr>
          <p:cNvSpPr/>
          <p:nvPr/>
        </p:nvSpPr>
        <p:spPr>
          <a:xfrm>
            <a:off x="7954494" y="4395787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4B4F4D5-46B8-4001-A230-AA91652C9F61}"/>
              </a:ext>
            </a:extLst>
          </p:cNvPr>
          <p:cNvSpPr/>
          <p:nvPr/>
        </p:nvSpPr>
        <p:spPr>
          <a:xfrm>
            <a:off x="8468172" y="4710111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B803D93-C8CC-4310-9776-736073C9ED84}"/>
              </a:ext>
            </a:extLst>
          </p:cNvPr>
          <p:cNvSpPr/>
          <p:nvPr/>
        </p:nvSpPr>
        <p:spPr>
          <a:xfrm>
            <a:off x="8975872" y="4394594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63E82930-5446-4FEB-BBCF-64D8F08D3FEA}"/>
              </a:ext>
            </a:extLst>
          </p:cNvPr>
          <p:cNvSpPr/>
          <p:nvPr/>
        </p:nvSpPr>
        <p:spPr>
          <a:xfrm>
            <a:off x="9205737" y="3695251"/>
            <a:ext cx="247647" cy="24764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20306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Multiple Layers of Neurons</a:t>
            </a:r>
            <a:endParaRPr lang="en-NL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51509C3-CD4D-4FD9-B111-B5DC9A4B680B}"/>
              </a:ext>
            </a:extLst>
          </p:cNvPr>
          <p:cNvGrpSpPr/>
          <p:nvPr/>
        </p:nvGrpSpPr>
        <p:grpSpPr>
          <a:xfrm>
            <a:off x="656017" y="1770463"/>
            <a:ext cx="5900405" cy="4247616"/>
            <a:chOff x="656017" y="1770463"/>
            <a:chExt cx="5900405" cy="424761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13B0B03-13F5-48B1-85B5-F5481E7DFF74}"/>
                </a:ext>
              </a:extLst>
            </p:cNvPr>
            <p:cNvGrpSpPr/>
            <p:nvPr/>
          </p:nvGrpSpPr>
          <p:grpSpPr>
            <a:xfrm>
              <a:off x="2720681" y="1770463"/>
              <a:ext cx="1447419" cy="1247775"/>
              <a:chOff x="5809298" y="2805112"/>
              <a:chExt cx="1447419" cy="124777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AA01E9C-97E2-4E55-B293-0C1973913E5D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0B162B8-9CDE-46DC-95D7-0DFBA6023564}"/>
                      </a:ext>
                    </a:extLst>
                  </p:cNvPr>
                  <p:cNvSpPr txBox="1"/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00B162B8-9CDE-46DC-95D7-0DFBA602356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63AEB296-E584-4DF1-9B21-BCFC86B38D99}"/>
                </a:ext>
              </a:extLst>
            </p:cNvPr>
            <p:cNvGrpSpPr/>
            <p:nvPr/>
          </p:nvGrpSpPr>
          <p:grpSpPr>
            <a:xfrm>
              <a:off x="656017" y="1989349"/>
              <a:ext cx="890588" cy="890588"/>
              <a:chOff x="2047875" y="2805112"/>
              <a:chExt cx="1247775" cy="1247775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080E1C8D-DB05-4EE2-9196-FF53B490BC2B}"/>
                  </a:ext>
                </a:extLst>
              </p:cNvPr>
              <p:cNvSpPr/>
              <p:nvPr/>
            </p:nvSpPr>
            <p:spPr>
              <a:xfrm>
                <a:off x="2047875" y="2805112"/>
                <a:ext cx="1247775" cy="12477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B87A035-D289-44CC-B26E-22ADDEAE8A61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731" y="2916877"/>
                    <a:ext cx="852909" cy="8624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r>
                      <a:rPr lang="en-GB" sz="4000" dirty="0"/>
                      <a:t> </a:t>
                    </a:r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8B87A035-D289-44CC-B26E-22ADDEAE8A6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731" y="2916877"/>
                    <a:ext cx="852909" cy="8624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1CE20D-B0C7-4D26-A72E-6797F434189D}"/>
                </a:ext>
              </a:extLst>
            </p:cNvPr>
            <p:cNvGrpSpPr/>
            <p:nvPr/>
          </p:nvGrpSpPr>
          <p:grpSpPr>
            <a:xfrm>
              <a:off x="662005" y="3496506"/>
              <a:ext cx="890588" cy="890588"/>
              <a:chOff x="2047875" y="2805112"/>
              <a:chExt cx="1247775" cy="1247775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C101444-F277-4A0C-8BBC-ADE47F9182E9}"/>
                  </a:ext>
                </a:extLst>
              </p:cNvPr>
              <p:cNvSpPr/>
              <p:nvPr/>
            </p:nvSpPr>
            <p:spPr>
              <a:xfrm>
                <a:off x="2047875" y="2805112"/>
                <a:ext cx="1247775" cy="12477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A59B91-E2E7-46BF-84E0-BFA0FF792F7D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731" y="2916877"/>
                    <a:ext cx="869530" cy="8624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a14:m>
                    <a:r>
                      <a:rPr lang="en-GB" sz="4000" dirty="0"/>
                      <a:t> </a:t>
                    </a:r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E5A59B91-E2E7-46BF-84E0-BFA0FF792F7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731" y="2916877"/>
                    <a:ext cx="869530" cy="8624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E8841E3-3B52-4414-8867-F7153F2E8A58}"/>
                </a:ext>
              </a:extLst>
            </p:cNvPr>
            <p:cNvGrpSpPr/>
            <p:nvPr/>
          </p:nvGrpSpPr>
          <p:grpSpPr>
            <a:xfrm>
              <a:off x="662005" y="4948898"/>
              <a:ext cx="890588" cy="890588"/>
              <a:chOff x="2047875" y="2805112"/>
              <a:chExt cx="1247775" cy="1247775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AF2A4F40-B6BD-4BF5-AA7C-3602DF8AF29A}"/>
                  </a:ext>
                </a:extLst>
              </p:cNvPr>
              <p:cNvSpPr/>
              <p:nvPr/>
            </p:nvSpPr>
            <p:spPr>
              <a:xfrm>
                <a:off x="2047875" y="2805112"/>
                <a:ext cx="1247775" cy="1247775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3CA54EE-FFF5-4F6B-9C7F-9076D0A06F0A}"/>
                      </a:ext>
                    </a:extLst>
                  </p:cNvPr>
                  <p:cNvSpPr txBox="1"/>
                  <p:nvPr/>
                </p:nvSpPr>
                <p:spPr>
                  <a:xfrm>
                    <a:off x="2417731" y="2916877"/>
                    <a:ext cx="869530" cy="8624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a14:m>
                    <a:r>
                      <a:rPr lang="en-GB" sz="4000" dirty="0"/>
                      <a:t> </a:t>
                    </a:r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3CA54EE-FFF5-4F6B-9C7F-9076D0A06F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17731" y="2916877"/>
                    <a:ext cx="869530" cy="8624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DB6C239-96CD-4AAB-A743-B78441AB4C1D}"/>
                </a:ext>
              </a:extLst>
            </p:cNvPr>
            <p:cNvSpPr/>
            <p:nvPr/>
          </p:nvSpPr>
          <p:spPr>
            <a:xfrm>
              <a:off x="5308647" y="1770463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42C8B19-41FC-4DB5-A413-F31F75BE8AC7}"/>
                    </a:ext>
                  </a:extLst>
                </p:cNvPr>
                <p:cNvSpPr txBox="1"/>
                <p:nvPr/>
              </p:nvSpPr>
              <p:spPr>
                <a:xfrm>
                  <a:off x="5679281" y="2032995"/>
                  <a:ext cx="612668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742C8B19-41FC-4DB5-A413-F31F75BE8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9281" y="2032995"/>
                  <a:ext cx="612668" cy="61555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D9F00BD-6535-417C-A26B-6E24B0F138DC}"/>
                </a:ext>
              </a:extLst>
            </p:cNvPr>
            <p:cNvCxnSpPr>
              <a:cxnSpLocks/>
              <a:stCxn id="10" idx="3"/>
              <a:endCxn id="30" idx="2"/>
            </p:cNvCxnSpPr>
            <p:nvPr/>
          </p:nvCxnSpPr>
          <p:spPr>
            <a:xfrm>
              <a:off x="4168100" y="2394351"/>
              <a:ext cx="1140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601F9-ECC4-44A5-8E2A-7D9B7F467BA8}"/>
                    </a:ext>
                  </a:extLst>
                </p:cNvPr>
                <p:cNvSpPr txBox="1"/>
                <p:nvPr/>
              </p:nvSpPr>
              <p:spPr>
                <a:xfrm>
                  <a:off x="4344355" y="1809394"/>
                  <a:ext cx="7880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sz="3200" dirty="0"/>
                    <a:t> </a:t>
                  </a:r>
                  <a:endParaRPr lang="en-NL" sz="32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DAB601F9-ECC4-44A5-8E2A-7D9B7F467B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4355" y="1809394"/>
                  <a:ext cx="788036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8D4753E-0005-4A99-B368-B1B9358FE574}"/>
                </a:ext>
              </a:extLst>
            </p:cNvPr>
            <p:cNvCxnSpPr>
              <a:cxnSpLocks/>
              <a:stCxn id="6" idx="6"/>
              <a:endCxn id="18" idx="1"/>
            </p:cNvCxnSpPr>
            <p:nvPr/>
          </p:nvCxnSpPr>
          <p:spPr>
            <a:xfrm>
              <a:off x="1546605" y="2434643"/>
              <a:ext cx="121851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FB4ECF07-BC3A-4664-82C1-FEBB8B25EDC5}"/>
                </a:ext>
              </a:extLst>
            </p:cNvPr>
            <p:cNvGrpSpPr/>
            <p:nvPr/>
          </p:nvGrpSpPr>
          <p:grpSpPr>
            <a:xfrm>
              <a:off x="2717412" y="3280770"/>
              <a:ext cx="1447419" cy="1247775"/>
              <a:chOff x="5809298" y="2805112"/>
              <a:chExt cx="1447419" cy="1247775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FD0B3F8-CAE9-4FDE-92A9-22B6B538816F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912400F-F966-4BF6-B2BB-E5E44C0A0769}"/>
                      </a:ext>
                    </a:extLst>
                  </p:cNvPr>
                  <p:cNvSpPr txBox="1"/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0912400F-F966-4BF6-B2BB-E5E44C0A0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77975479-747D-4903-9A4F-F3523A344DBF}"/>
                </a:ext>
              </a:extLst>
            </p:cNvPr>
            <p:cNvSpPr/>
            <p:nvPr/>
          </p:nvSpPr>
          <p:spPr>
            <a:xfrm>
              <a:off x="5305378" y="3280770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9187EFF-F5F9-4F2C-B941-7A038717759B}"/>
                    </a:ext>
                  </a:extLst>
                </p:cNvPr>
                <p:cNvSpPr txBox="1"/>
                <p:nvPr/>
              </p:nvSpPr>
              <p:spPr>
                <a:xfrm>
                  <a:off x="5676012" y="3543302"/>
                  <a:ext cx="62453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9187EFF-F5F9-4F2C-B941-7A03871775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012" y="3543302"/>
                  <a:ext cx="624530" cy="6155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F58A38EF-3E86-4A49-AC6A-553C03EDB861}"/>
                </a:ext>
              </a:extLst>
            </p:cNvPr>
            <p:cNvCxnSpPr>
              <a:cxnSpLocks/>
              <a:stCxn id="47" idx="3"/>
              <a:endCxn id="50" idx="2"/>
            </p:cNvCxnSpPr>
            <p:nvPr/>
          </p:nvCxnSpPr>
          <p:spPr>
            <a:xfrm>
              <a:off x="4164831" y="3904658"/>
              <a:ext cx="1140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42492AF-1200-4E30-BA7A-5E23CB13F5E1}"/>
                    </a:ext>
                  </a:extLst>
                </p:cNvPr>
                <p:cNvSpPr txBox="1"/>
                <p:nvPr/>
              </p:nvSpPr>
              <p:spPr>
                <a:xfrm>
                  <a:off x="4341086" y="3319701"/>
                  <a:ext cx="79752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GB" sz="3200" dirty="0"/>
                    <a:t> </a:t>
                  </a:r>
                  <a:endParaRPr lang="en-NL" sz="32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142492AF-1200-4E30-BA7A-5E23CB13F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086" y="3319701"/>
                  <a:ext cx="797526" cy="492443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EA832B1E-DEC3-4492-9FF5-442E2DA2DC12}"/>
                </a:ext>
              </a:extLst>
            </p:cNvPr>
            <p:cNvGrpSpPr/>
            <p:nvPr/>
          </p:nvGrpSpPr>
          <p:grpSpPr>
            <a:xfrm>
              <a:off x="2717412" y="4770304"/>
              <a:ext cx="1447419" cy="1247775"/>
              <a:chOff x="5809298" y="2805112"/>
              <a:chExt cx="1447419" cy="1247775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642C93FB-4647-4FB4-9752-BA0479C27880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5F02435-9539-4C95-8366-83410B70B5EB}"/>
                      </a:ext>
                    </a:extLst>
                  </p:cNvPr>
                  <p:cNvSpPr txBox="1"/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5F02435-9539-4C95-8366-83410B70B5E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E8760F33-AE56-4818-8F00-2426F99FD2C9}"/>
                </a:ext>
              </a:extLst>
            </p:cNvPr>
            <p:cNvSpPr/>
            <p:nvPr/>
          </p:nvSpPr>
          <p:spPr>
            <a:xfrm>
              <a:off x="5305378" y="4770304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CBA280-BC49-4505-9137-288CE9FFEDBC}"/>
                    </a:ext>
                  </a:extLst>
                </p:cNvPr>
                <p:cNvSpPr txBox="1"/>
                <p:nvPr/>
              </p:nvSpPr>
              <p:spPr>
                <a:xfrm>
                  <a:off x="5676012" y="5032836"/>
                  <a:ext cx="624530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BFCBA280-BC49-4505-9137-288CE9FFE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76012" y="5032836"/>
                  <a:ext cx="624530" cy="615553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F36B6324-A62D-40AB-A5F3-D06DF462EC97}"/>
                </a:ext>
              </a:extLst>
            </p:cNvPr>
            <p:cNvCxnSpPr>
              <a:cxnSpLocks/>
              <a:stCxn id="55" idx="3"/>
              <a:endCxn id="57" idx="2"/>
            </p:cNvCxnSpPr>
            <p:nvPr/>
          </p:nvCxnSpPr>
          <p:spPr>
            <a:xfrm>
              <a:off x="4164831" y="5394192"/>
              <a:ext cx="1140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D0540E3-E03E-4F9C-B587-3F53F49C3ECC}"/>
                    </a:ext>
                  </a:extLst>
                </p:cNvPr>
                <p:cNvSpPr txBox="1"/>
                <p:nvPr/>
              </p:nvSpPr>
              <p:spPr>
                <a:xfrm>
                  <a:off x="4341086" y="4809235"/>
                  <a:ext cx="79752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GB" sz="3200" dirty="0"/>
                    <a:t> </a:t>
                  </a:r>
                  <a:endParaRPr lang="en-NL" sz="3200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D0540E3-E03E-4F9C-B587-3F53F49C3E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1086" y="4809235"/>
                  <a:ext cx="797526" cy="492443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0F1E371-A20B-413B-89D2-A6506768BB7B}"/>
                </a:ext>
              </a:extLst>
            </p:cNvPr>
            <p:cNvCxnSpPr>
              <a:cxnSpLocks/>
              <a:stCxn id="14" idx="6"/>
              <a:endCxn id="49" idx="1"/>
            </p:cNvCxnSpPr>
            <p:nvPr/>
          </p:nvCxnSpPr>
          <p:spPr>
            <a:xfrm>
              <a:off x="1552593" y="3941800"/>
              <a:ext cx="1209254" cy="3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04F7E2D-2DFE-42D6-8333-598424FE52A1}"/>
                </a:ext>
              </a:extLst>
            </p:cNvPr>
            <p:cNvCxnSpPr>
              <a:cxnSpLocks/>
              <a:stCxn id="17" idx="6"/>
              <a:endCxn id="55" idx="1"/>
            </p:cNvCxnSpPr>
            <p:nvPr/>
          </p:nvCxnSpPr>
          <p:spPr>
            <a:xfrm>
              <a:off x="1552593" y="5394192"/>
              <a:ext cx="116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0027D99C-CB45-4CB2-A1CB-D2C864ED050E}"/>
                </a:ext>
              </a:extLst>
            </p:cNvPr>
            <p:cNvCxnSpPr>
              <a:cxnSpLocks/>
              <a:stCxn id="6" idx="6"/>
              <a:endCxn id="49" idx="1"/>
            </p:cNvCxnSpPr>
            <p:nvPr/>
          </p:nvCxnSpPr>
          <p:spPr>
            <a:xfrm>
              <a:off x="1546605" y="2434643"/>
              <a:ext cx="1215242" cy="1510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282AFD76-06E2-4EA7-8E32-9CD8D5A8F070}"/>
                </a:ext>
              </a:extLst>
            </p:cNvPr>
            <p:cNvCxnSpPr>
              <a:cxnSpLocks/>
              <a:stCxn id="6" idx="6"/>
              <a:endCxn id="55" idx="1"/>
            </p:cNvCxnSpPr>
            <p:nvPr/>
          </p:nvCxnSpPr>
          <p:spPr>
            <a:xfrm>
              <a:off x="1546605" y="2434643"/>
              <a:ext cx="1170807" cy="2959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DD6A2208-50CC-4CF2-BF94-2898A4F9310A}"/>
                </a:ext>
              </a:extLst>
            </p:cNvPr>
            <p:cNvCxnSpPr>
              <a:cxnSpLocks/>
              <a:stCxn id="14" idx="6"/>
              <a:endCxn id="10" idx="1"/>
            </p:cNvCxnSpPr>
            <p:nvPr/>
          </p:nvCxnSpPr>
          <p:spPr>
            <a:xfrm flipV="1">
              <a:off x="1552593" y="2394351"/>
              <a:ext cx="1168088" cy="15474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B09DE2BD-470E-4D37-9679-605F49B1C25D}"/>
                </a:ext>
              </a:extLst>
            </p:cNvPr>
            <p:cNvCxnSpPr>
              <a:cxnSpLocks/>
              <a:stCxn id="14" idx="6"/>
              <a:endCxn id="55" idx="1"/>
            </p:cNvCxnSpPr>
            <p:nvPr/>
          </p:nvCxnSpPr>
          <p:spPr>
            <a:xfrm>
              <a:off x="1552593" y="3941800"/>
              <a:ext cx="1164819" cy="14523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75C8415-04C4-4102-A442-A3047D104CCB}"/>
                </a:ext>
              </a:extLst>
            </p:cNvPr>
            <p:cNvCxnSpPr>
              <a:cxnSpLocks/>
              <a:stCxn id="17" idx="6"/>
              <a:endCxn id="49" idx="1"/>
            </p:cNvCxnSpPr>
            <p:nvPr/>
          </p:nvCxnSpPr>
          <p:spPr>
            <a:xfrm flipV="1">
              <a:off x="1552593" y="3944951"/>
              <a:ext cx="1209254" cy="14492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348F4DA-2E30-476C-B004-62B4D2421E87}"/>
                </a:ext>
              </a:extLst>
            </p:cNvPr>
            <p:cNvCxnSpPr>
              <a:cxnSpLocks/>
              <a:stCxn id="17" idx="6"/>
              <a:endCxn id="10" idx="1"/>
            </p:cNvCxnSpPr>
            <p:nvPr/>
          </p:nvCxnSpPr>
          <p:spPr>
            <a:xfrm flipV="1">
              <a:off x="1552593" y="2394351"/>
              <a:ext cx="1168088" cy="2999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C8C15C2-2A9B-4509-AC25-E329494E2C45}"/>
              </a:ext>
            </a:extLst>
          </p:cNvPr>
          <p:cNvGrpSpPr/>
          <p:nvPr/>
        </p:nvGrpSpPr>
        <p:grpSpPr>
          <a:xfrm>
            <a:off x="6526165" y="1778267"/>
            <a:ext cx="5009817" cy="4247616"/>
            <a:chOff x="6526165" y="1778267"/>
            <a:chExt cx="5009817" cy="424761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8F644210-5656-4B7C-A728-44DC984F5B78}"/>
                </a:ext>
              </a:extLst>
            </p:cNvPr>
            <p:cNvGrpSpPr/>
            <p:nvPr/>
          </p:nvGrpSpPr>
          <p:grpSpPr>
            <a:xfrm>
              <a:off x="7700241" y="1778267"/>
              <a:ext cx="1447419" cy="1247775"/>
              <a:chOff x="5809298" y="2805112"/>
              <a:chExt cx="1447419" cy="1247775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928D5247-0C82-4867-81EA-9A718161D61B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5790B1C8-03AC-4856-B468-4C77CFF317D3}"/>
                      </a:ext>
                    </a:extLst>
                  </p:cNvPr>
                  <p:cNvSpPr txBox="1"/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5790B1C8-03AC-4856-B468-4C77CFF317D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2D4D6AA-3A51-4D88-89E2-EB09D928C17F}"/>
                </a:ext>
              </a:extLst>
            </p:cNvPr>
            <p:cNvSpPr/>
            <p:nvPr/>
          </p:nvSpPr>
          <p:spPr>
            <a:xfrm>
              <a:off x="10288207" y="1778267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2638EB6-B478-4B07-83E8-8AB9F7D1BEC0}"/>
                    </a:ext>
                  </a:extLst>
                </p:cNvPr>
                <p:cNvSpPr txBox="1"/>
                <p:nvPr/>
              </p:nvSpPr>
              <p:spPr>
                <a:xfrm>
                  <a:off x="10658841" y="2040799"/>
                  <a:ext cx="577209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62638EB6-B478-4B07-83E8-8AB9F7D1BE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8841" y="2040799"/>
                  <a:ext cx="577209" cy="615553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9FA7874C-6439-4E3A-AFDA-7B61F48EC35C}"/>
                </a:ext>
              </a:extLst>
            </p:cNvPr>
            <p:cNvCxnSpPr>
              <a:cxnSpLocks/>
              <a:stCxn id="83" idx="3"/>
              <a:endCxn id="85" idx="2"/>
            </p:cNvCxnSpPr>
            <p:nvPr/>
          </p:nvCxnSpPr>
          <p:spPr>
            <a:xfrm>
              <a:off x="9147660" y="2402155"/>
              <a:ext cx="1140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D5A0F0-2EDB-4D0F-B516-3D7B5A1FBF05}"/>
                    </a:ext>
                  </a:extLst>
                </p:cNvPr>
                <p:cNvSpPr txBox="1"/>
                <p:nvPr/>
              </p:nvSpPr>
              <p:spPr>
                <a:xfrm>
                  <a:off x="9323915" y="1817198"/>
                  <a:ext cx="78803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GB" sz="3200" dirty="0"/>
                    <a:t> </a:t>
                  </a:r>
                  <a:endParaRPr lang="en-NL" sz="3200" dirty="0"/>
                </a:p>
              </p:txBody>
            </p:sp>
          </mc:Choice>
          <mc:Fallback xmlns="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B5D5A0F0-2EDB-4D0F-B516-3D7B5A1FB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3915" y="1817198"/>
                  <a:ext cx="788036" cy="492443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D1BF13BB-3817-4C98-8CF2-7DEDEF0C19A8}"/>
                </a:ext>
              </a:extLst>
            </p:cNvPr>
            <p:cNvCxnSpPr>
              <a:cxnSpLocks/>
              <a:endCxn id="84" idx="1"/>
            </p:cNvCxnSpPr>
            <p:nvPr/>
          </p:nvCxnSpPr>
          <p:spPr>
            <a:xfrm>
              <a:off x="6526165" y="2442447"/>
              <a:ext cx="1218511" cy="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FD600656-F554-44FF-B3B2-9FAE42BD6784}"/>
                </a:ext>
              </a:extLst>
            </p:cNvPr>
            <p:cNvGrpSpPr/>
            <p:nvPr/>
          </p:nvGrpSpPr>
          <p:grpSpPr>
            <a:xfrm>
              <a:off x="7696972" y="3288574"/>
              <a:ext cx="1447419" cy="1247775"/>
              <a:chOff x="5809298" y="2805112"/>
              <a:chExt cx="1447419" cy="1247775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0C410BF6-B66B-403B-A4A6-1D438226CF18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933378C-F07E-413B-820E-F5A288B2CA23}"/>
                      </a:ext>
                    </a:extLst>
                  </p:cNvPr>
                  <p:cNvSpPr txBox="1"/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92" name="TextBox 91">
                    <a:extLst>
                      <a:ext uri="{FF2B5EF4-FFF2-40B4-BE49-F238E27FC236}">
                        <a16:creationId xmlns:a16="http://schemas.microsoft.com/office/drawing/2014/main" id="{C933378C-F07E-413B-820E-F5A288B2CA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42ABB17-D0EE-4076-996B-D50354731656}"/>
                </a:ext>
              </a:extLst>
            </p:cNvPr>
            <p:cNvSpPr/>
            <p:nvPr/>
          </p:nvSpPr>
          <p:spPr>
            <a:xfrm>
              <a:off x="10284938" y="3288574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B11B55D-C801-449F-8996-4750B1E9C34C}"/>
                    </a:ext>
                  </a:extLst>
                </p:cNvPr>
                <p:cNvSpPr txBox="1"/>
                <p:nvPr/>
              </p:nvSpPr>
              <p:spPr>
                <a:xfrm>
                  <a:off x="10655572" y="3551106"/>
                  <a:ext cx="58907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AB11B55D-C801-449F-8996-4750B1E9C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5572" y="3551106"/>
                  <a:ext cx="589072" cy="615553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D1A32B6A-D9AC-44F8-9F5E-CEDE73623734}"/>
                </a:ext>
              </a:extLst>
            </p:cNvPr>
            <p:cNvCxnSpPr>
              <a:cxnSpLocks/>
              <a:stCxn id="91" idx="3"/>
              <a:endCxn id="93" idx="2"/>
            </p:cNvCxnSpPr>
            <p:nvPr/>
          </p:nvCxnSpPr>
          <p:spPr>
            <a:xfrm>
              <a:off x="9144391" y="3912462"/>
              <a:ext cx="1140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168C0E9-5E1F-4656-A9BB-36492743205C}"/>
                    </a:ext>
                  </a:extLst>
                </p:cNvPr>
                <p:cNvSpPr txBox="1"/>
                <p:nvPr/>
              </p:nvSpPr>
              <p:spPr>
                <a:xfrm>
                  <a:off x="9320646" y="3327505"/>
                  <a:ext cx="79752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GB" sz="3200" dirty="0"/>
                    <a:t> </a:t>
                  </a:r>
                  <a:endParaRPr lang="en-NL" sz="320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C168C0E9-5E1F-4656-A9BB-364927432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0646" y="3327505"/>
                  <a:ext cx="797526" cy="492443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FFFB84AA-712B-477D-BDE5-C3CDC0F23033}"/>
                </a:ext>
              </a:extLst>
            </p:cNvPr>
            <p:cNvGrpSpPr/>
            <p:nvPr/>
          </p:nvGrpSpPr>
          <p:grpSpPr>
            <a:xfrm>
              <a:off x="7696972" y="4778108"/>
              <a:ext cx="1447419" cy="1247775"/>
              <a:chOff x="5809298" y="2805112"/>
              <a:chExt cx="1447419" cy="1247775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E9A6B635-7297-4E6D-8817-F5447C129337}"/>
                  </a:ext>
                </a:extLst>
              </p:cNvPr>
              <p:cNvSpPr/>
              <p:nvPr/>
            </p:nvSpPr>
            <p:spPr>
              <a:xfrm>
                <a:off x="5809298" y="2805112"/>
                <a:ext cx="1447419" cy="124777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 sz="40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76FEAA1-E819-4B9E-AA8F-D184B97EBEEF}"/>
                      </a:ext>
                    </a:extLst>
                  </p:cNvPr>
                  <p:cNvSpPr txBox="1"/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oMath>
                      </m:oMathPara>
                    </a14:m>
                    <a:endParaRPr lang="en-NL" sz="4000" dirty="0"/>
                  </a:p>
                </p:txBody>
              </p:sp>
            </mc:Choice>
            <mc:Fallback xmlns=""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276FEAA1-E819-4B9E-AA8F-D184B97EB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53733" y="2947611"/>
                    <a:ext cx="1287725" cy="1043363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N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A5887BBA-9155-4C71-A8BA-FD148EE3AEE7}"/>
                </a:ext>
              </a:extLst>
            </p:cNvPr>
            <p:cNvSpPr/>
            <p:nvPr/>
          </p:nvSpPr>
          <p:spPr>
            <a:xfrm>
              <a:off x="10284938" y="4778108"/>
              <a:ext cx="1247775" cy="1247775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0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6FAC6B2-ECD6-4297-A565-91F87C038042}"/>
                    </a:ext>
                  </a:extLst>
                </p:cNvPr>
                <p:cNvSpPr txBox="1"/>
                <p:nvPr/>
              </p:nvSpPr>
              <p:spPr>
                <a:xfrm>
                  <a:off x="10655572" y="5040640"/>
                  <a:ext cx="589072" cy="61555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GB" sz="4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NL" sz="400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D6FAC6B2-ECD6-4297-A565-91F87C038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55572" y="5040640"/>
                  <a:ext cx="589072" cy="615553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7543BCE-DE01-49EA-A6E0-2FD164943CA9}"/>
                </a:ext>
              </a:extLst>
            </p:cNvPr>
            <p:cNvCxnSpPr>
              <a:cxnSpLocks/>
              <a:stCxn id="98" idx="3"/>
              <a:endCxn id="100" idx="2"/>
            </p:cNvCxnSpPr>
            <p:nvPr/>
          </p:nvCxnSpPr>
          <p:spPr>
            <a:xfrm>
              <a:off x="9144391" y="5401996"/>
              <a:ext cx="114054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E7744F5-C195-4EB1-88DC-037EDF397D1F}"/>
                    </a:ext>
                  </a:extLst>
                </p:cNvPr>
                <p:cNvSpPr txBox="1"/>
                <p:nvPr/>
              </p:nvSpPr>
              <p:spPr>
                <a:xfrm>
                  <a:off x="9320646" y="4817039"/>
                  <a:ext cx="797526" cy="49244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a14:m>
                  <a:r>
                    <a:rPr lang="en-GB" sz="3200" dirty="0"/>
                    <a:t> </a:t>
                  </a:r>
                  <a:endParaRPr lang="en-NL" sz="3200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CE7744F5-C195-4EB1-88DC-037EDF397D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20646" y="4817039"/>
                  <a:ext cx="797526" cy="492443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N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A315A109-46F8-42D9-9916-D5BC3D83ADB3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>
              <a:off x="6532153" y="3949604"/>
              <a:ext cx="1209254" cy="315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BC0F97E2-6187-47DF-BE9C-7E50FB5D5546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6532153" y="5401996"/>
              <a:ext cx="116481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6A2209B-E2E7-487B-8942-1E43ABCCBF29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>
              <a:off x="6526165" y="2442447"/>
              <a:ext cx="1215242" cy="15103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D22D4FE7-E3FE-432A-B385-3F70F006F02F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6526165" y="2442447"/>
              <a:ext cx="1170807" cy="29595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65FC2D7-37D4-49D2-B3F3-70D8B2AA2BF1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flipV="1">
              <a:off x="6532153" y="2402155"/>
              <a:ext cx="1168088" cy="15474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E8060E34-16D4-4710-8254-D8D72D0009C1}"/>
                </a:ext>
              </a:extLst>
            </p:cNvPr>
            <p:cNvCxnSpPr>
              <a:cxnSpLocks/>
              <a:endCxn id="98" idx="1"/>
            </p:cNvCxnSpPr>
            <p:nvPr/>
          </p:nvCxnSpPr>
          <p:spPr>
            <a:xfrm>
              <a:off x="6532153" y="3949604"/>
              <a:ext cx="1164819" cy="145239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0D7A5B36-24CE-461C-8F96-26C395BDD93F}"/>
                </a:ext>
              </a:extLst>
            </p:cNvPr>
            <p:cNvCxnSpPr>
              <a:cxnSpLocks/>
              <a:endCxn id="92" idx="1"/>
            </p:cNvCxnSpPr>
            <p:nvPr/>
          </p:nvCxnSpPr>
          <p:spPr>
            <a:xfrm flipV="1">
              <a:off x="6532153" y="3952755"/>
              <a:ext cx="1209254" cy="14492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9715AA09-6319-45CC-8793-5D54C3081BFD}"/>
                </a:ext>
              </a:extLst>
            </p:cNvPr>
            <p:cNvCxnSpPr>
              <a:cxnSpLocks/>
              <a:endCxn id="83" idx="1"/>
            </p:cNvCxnSpPr>
            <p:nvPr/>
          </p:nvCxnSpPr>
          <p:spPr>
            <a:xfrm flipV="1">
              <a:off x="6532153" y="2402155"/>
              <a:ext cx="1168088" cy="29998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016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6B54D7-AF29-43D8-80F1-5EAF7CB5E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786" y="786"/>
            <a:ext cx="6857214" cy="685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251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Multiple Layers of Neurons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/>
              <p:nvPr/>
            </p:nvSpPr>
            <p:spPr>
              <a:xfrm>
                <a:off x="2686050" y="2343150"/>
                <a:ext cx="6819900" cy="39138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GB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GB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NL" sz="4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NL" sz="4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4000" dirty="0"/>
              </a:p>
              <a:p>
                <a:endParaRPr lang="en-NL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2343150"/>
                <a:ext cx="6819900" cy="391389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128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Quiz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/>
              <p:nvPr/>
            </p:nvSpPr>
            <p:spPr>
              <a:xfrm>
                <a:off x="2686050" y="2343150"/>
                <a:ext cx="6819900" cy="3195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4000" dirty="0"/>
              </a:p>
              <a:p>
                <a:endParaRPr lang="en-GB" sz="4000" dirty="0"/>
              </a:p>
              <a:p>
                <a:pPr marL="742950" indent="-742950">
                  <a:buAutoNum type="alphaLcParenR"/>
                </a:pPr>
                <a:r>
                  <a:rPr lang="en-GB" sz="4000" dirty="0"/>
                  <a:t>Multiple layers = better</a:t>
                </a:r>
              </a:p>
              <a:p>
                <a:pPr marL="742950" indent="-742950">
                  <a:buAutoNum type="alphaLcParenR"/>
                </a:pPr>
                <a:r>
                  <a:rPr lang="en-GB" sz="4000" dirty="0"/>
                  <a:t>Multiple layers = worse</a:t>
                </a:r>
              </a:p>
              <a:p>
                <a:pPr marL="742950" indent="-742950">
                  <a:buAutoNum type="alphaLcParenR"/>
                </a:pPr>
                <a:r>
                  <a:rPr lang="en-GB" sz="4000" dirty="0"/>
                  <a:t>Makes no difference</a:t>
                </a:r>
                <a:endParaRPr lang="en-NL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050" y="2343150"/>
                <a:ext cx="6819900" cy="3195747"/>
              </a:xfrm>
              <a:prstGeom prst="rect">
                <a:avLst/>
              </a:prstGeom>
              <a:blipFill>
                <a:blip r:embed="rId2"/>
                <a:stretch>
                  <a:fillRect l="-3220" b="-723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7700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Multiple Layers of Neurons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/>
              <p:nvPr/>
            </p:nvSpPr>
            <p:spPr>
              <a:xfrm>
                <a:off x="1847850" y="2343150"/>
                <a:ext cx="8496300" cy="3454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4000" dirty="0"/>
              </a:p>
              <a:p>
                <a:pPr algn="r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4000" dirty="0"/>
              </a:p>
              <a:p>
                <a:pPr algn="r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sSup>
                        <m:sSupPr>
                          <m:ctrlPr>
                            <a:rPr lang="en-GB" sz="4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4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NL" sz="4000" dirty="0"/>
              </a:p>
              <a:p>
                <a:endParaRPr lang="en-NL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343150"/>
                <a:ext cx="8496300" cy="3454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156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Non-linearity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/>
              <p:nvPr/>
            </p:nvSpPr>
            <p:spPr>
              <a:xfrm>
                <a:off x="1847850" y="2524125"/>
                <a:ext cx="8496300" cy="1043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4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GB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4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L" sz="4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677EBBF-F439-4B98-A085-2E5B475770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2524125"/>
                <a:ext cx="8496300" cy="10436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9F94F48-AB19-4F34-8910-9242743B8B90}"/>
              </a:ext>
            </a:extLst>
          </p:cNvPr>
          <p:cNvCxnSpPr/>
          <p:nvPr/>
        </p:nvCxnSpPr>
        <p:spPr>
          <a:xfrm flipV="1">
            <a:off x="4659522" y="3457575"/>
            <a:ext cx="0" cy="609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9C641B92-60EC-4F98-B5F2-A3C775748506}"/>
              </a:ext>
            </a:extLst>
          </p:cNvPr>
          <p:cNvSpPr txBox="1"/>
          <p:nvPr/>
        </p:nvSpPr>
        <p:spPr>
          <a:xfrm>
            <a:off x="3205467" y="4316440"/>
            <a:ext cx="3395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latin typeface="+mj-lt"/>
              </a:rPr>
              <a:t>Non-linear function:</a:t>
            </a:r>
          </a:p>
          <a:p>
            <a:pPr algn="ctr"/>
            <a:r>
              <a:rPr lang="en-GB" sz="2800" dirty="0">
                <a:latin typeface="+mj-lt"/>
              </a:rPr>
              <a:t>“Activation”</a:t>
            </a:r>
            <a:endParaRPr lang="en-NL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03458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</a:t>
            </a:r>
            <a:endParaRPr lang="en-NL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510AE17-D44C-4D55-AF06-1A787DD8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65" y="2006600"/>
            <a:ext cx="10491135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4E83D4-81F9-41B8-9DEC-3FCCF991FEA9}"/>
                  </a:ext>
                </a:extLst>
              </p:cNvPr>
              <p:cNvSpPr txBox="1"/>
              <p:nvPr/>
            </p:nvSpPr>
            <p:spPr>
              <a:xfrm>
                <a:off x="6981825" y="771525"/>
                <a:ext cx="4371975" cy="765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spcAft>
                    <a:spcPts val="2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GB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smtClean="0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sup>
                          </m:sSup>
                          <m:r>
                            <a:rPr lang="en-GB" sz="24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2400" i="1">
                                  <a:solidFill>
                                    <a:srgbClr val="4472C4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L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4E83D4-81F9-41B8-9DEC-3FCCF991F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825" y="771525"/>
                <a:ext cx="4371975" cy="7656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C13937-D2F1-4B8A-A751-4D886605BFF5}"/>
                  </a:ext>
                </a:extLst>
              </p:cNvPr>
              <p:cNvSpPr txBox="1"/>
              <p:nvPr/>
            </p:nvSpPr>
            <p:spPr>
              <a:xfrm rot="16200000">
                <a:off x="81614" y="3813740"/>
                <a:ext cx="1175685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0C13937-D2F1-4B8A-A751-4D886605B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1614" y="3813740"/>
                <a:ext cx="1175685" cy="6052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D6C2E8-F22A-431E-9645-8C98525681A8}"/>
                  </a:ext>
                </a:extLst>
              </p:cNvPr>
              <p:cNvSpPr/>
              <p:nvPr/>
            </p:nvSpPr>
            <p:spPr>
              <a:xfrm>
                <a:off x="2027044" y="6130925"/>
                <a:ext cx="3038268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GB" sz="2800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2D6C2E8-F22A-431E-9645-8C98525681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7044" y="6130925"/>
                <a:ext cx="3038268" cy="541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E9F9CBE-6721-4E3E-A434-B4AF833BF00D}"/>
                  </a:ext>
                </a:extLst>
              </p:cNvPr>
              <p:cNvSpPr/>
              <p:nvPr/>
            </p:nvSpPr>
            <p:spPr>
              <a:xfrm>
                <a:off x="7370569" y="6178550"/>
                <a:ext cx="3038268" cy="541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sSup>
                        <m:sSupPr>
                          <m:ctrlP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GB" sz="2800" i="1">
                          <a:solidFill>
                            <a:srgbClr val="4472C4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2800" i="1">
                              <a:solidFill>
                                <a:srgbClr val="4472C4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2800" dirty="0">
                  <a:solidFill>
                    <a:srgbClr val="4472C4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4E9F9CBE-6721-4E3E-A434-B4AF833BF0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569" y="6178550"/>
                <a:ext cx="3038268" cy="541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C4684-1B97-4135-9EF3-C1BC0B6CF0A3}"/>
                  </a:ext>
                </a:extLst>
              </p:cNvPr>
              <p:cNvSpPr txBox="1"/>
              <p:nvPr/>
            </p:nvSpPr>
            <p:spPr>
              <a:xfrm rot="16200000">
                <a:off x="5575111" y="3831671"/>
                <a:ext cx="1175685" cy="6052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32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NL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5C4684-1B97-4135-9EF3-C1BC0B6CF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75111" y="3831671"/>
                <a:ext cx="1175685" cy="60529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0891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14122-A9C6-441C-9D7B-4F53F04C6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9F3EBA-8FB9-4FF8-BB81-223CBA05AE64}"/>
                  </a:ext>
                </a:extLst>
              </p:cNvPr>
              <p:cNvSpPr/>
              <p:nvPr/>
            </p:nvSpPr>
            <p:spPr>
              <a:xfrm>
                <a:off x="7834312" y="433385"/>
                <a:ext cx="2314576" cy="6286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latin typeface="+mj-lt"/>
                  </a:rPr>
                  <a:t>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NL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99F3EBA-8FB9-4FF8-BB81-223CBA05A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12" y="433385"/>
                <a:ext cx="2314576" cy="628651"/>
              </a:xfrm>
              <a:prstGeom prst="rect">
                <a:avLst/>
              </a:prstGeom>
              <a:blipFill>
                <a:blip r:embed="rId2"/>
                <a:stretch>
                  <a:fillRect b="-7339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B83DF5-1AD6-477B-AEC3-25F957DE634A}"/>
                  </a:ext>
                </a:extLst>
              </p:cNvPr>
              <p:cNvSpPr/>
              <p:nvPr/>
            </p:nvSpPr>
            <p:spPr>
              <a:xfrm>
                <a:off x="7077075" y="1518049"/>
                <a:ext cx="3829050" cy="8334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7B83DF5-1AD6-477B-AEC3-25F957DE6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75" y="1518049"/>
                <a:ext cx="3829050" cy="8334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5EE505-50E4-4664-A8D5-685C35677841}"/>
                  </a:ext>
                </a:extLst>
              </p:cNvPr>
              <p:cNvSpPr/>
              <p:nvPr/>
            </p:nvSpPr>
            <p:spPr>
              <a:xfrm>
                <a:off x="7077075" y="3038483"/>
                <a:ext cx="3829050" cy="8334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C5EE505-50E4-4664-A8D5-685C356778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075" y="3038483"/>
                <a:ext cx="3829050" cy="8334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77B524-5E4D-4FC6-9DCF-06CB23E06BB9}"/>
                  </a:ext>
                </a:extLst>
              </p:cNvPr>
              <p:cNvSpPr/>
              <p:nvPr/>
            </p:nvSpPr>
            <p:spPr>
              <a:xfrm>
                <a:off x="7062788" y="4554149"/>
                <a:ext cx="3829050" cy="83343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</m:d>
                            </m:sup>
                          </m:sSup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GB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GB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N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C77B524-5E4D-4FC6-9DCF-06CB23E06B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2788" y="4554149"/>
                <a:ext cx="3829050" cy="8334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022690-93C1-44D1-BF5B-B7D9F95C7EC1}"/>
                  </a:ext>
                </a:extLst>
              </p:cNvPr>
              <p:cNvSpPr/>
              <p:nvPr/>
            </p:nvSpPr>
            <p:spPr>
              <a:xfrm>
                <a:off x="7834312" y="5864224"/>
                <a:ext cx="2314576" cy="628651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400" dirty="0">
                    <a:solidFill>
                      <a:schemeClr val="tx1"/>
                    </a:solidFill>
                    <a:latin typeface="+mj-lt"/>
                  </a:rPr>
                  <a:t>Output </a:t>
                </a:r>
                <a14:m>
                  <m:oMath xmlns:m="http://schemas.openxmlformats.org/officeDocument/2006/math">
                    <m:r>
                      <a:rPr lang="en-GB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NL" sz="2400" dirty="0">
                  <a:solidFill>
                    <a:schemeClr val="tx1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022690-93C1-44D1-BF5B-B7D9F95C7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4312" y="5864224"/>
                <a:ext cx="2314576" cy="628651"/>
              </a:xfrm>
              <a:prstGeom prst="rect">
                <a:avLst/>
              </a:prstGeom>
              <a:blipFill>
                <a:blip r:embed="rId6"/>
                <a:stretch>
                  <a:fillRect b="-5505"/>
                </a:stretch>
              </a:blipFill>
              <a:ln w="381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Arrow: Down 27">
            <a:extLst>
              <a:ext uri="{FF2B5EF4-FFF2-40B4-BE49-F238E27FC236}">
                <a16:creationId xmlns:a16="http://schemas.microsoft.com/office/drawing/2014/main" id="{E046DAF8-7661-4985-A433-B2A05FD94C9C}"/>
              </a:ext>
            </a:extLst>
          </p:cNvPr>
          <p:cNvSpPr/>
          <p:nvPr/>
        </p:nvSpPr>
        <p:spPr>
          <a:xfrm>
            <a:off x="8834438" y="1062036"/>
            <a:ext cx="280987" cy="456013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4F1DAFB5-7574-48D0-BE97-BF37CDCD24DB}"/>
              </a:ext>
            </a:extLst>
          </p:cNvPr>
          <p:cNvSpPr/>
          <p:nvPr/>
        </p:nvSpPr>
        <p:spPr>
          <a:xfrm>
            <a:off x="8851106" y="2355050"/>
            <a:ext cx="264319" cy="678665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96A7E4E0-02BF-4B08-A960-304C4C34549B}"/>
              </a:ext>
            </a:extLst>
          </p:cNvPr>
          <p:cNvSpPr/>
          <p:nvPr/>
        </p:nvSpPr>
        <p:spPr>
          <a:xfrm>
            <a:off x="8834437" y="3882232"/>
            <a:ext cx="280988" cy="671917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B8645E18-0102-449A-AA11-2BD33192226C}"/>
              </a:ext>
            </a:extLst>
          </p:cNvPr>
          <p:cNvSpPr/>
          <p:nvPr/>
        </p:nvSpPr>
        <p:spPr>
          <a:xfrm>
            <a:off x="8834437" y="5397898"/>
            <a:ext cx="280987" cy="456013"/>
          </a:xfrm>
          <a:prstGeom prst="down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D0B3E2-0D3D-41D8-9FB7-12F8BB5BC7F5}"/>
                  </a:ext>
                </a:extLst>
              </p:cNvPr>
              <p:cNvSpPr txBox="1"/>
              <p:nvPr/>
            </p:nvSpPr>
            <p:spPr>
              <a:xfrm>
                <a:off x="1028701" y="1690688"/>
                <a:ext cx="5014911" cy="4849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>
                    <a:latin typeface="+mj-lt"/>
                  </a:rPr>
                  <a:t>We have a prediction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sz="2800" dirty="0">
                    <a:latin typeface="+mj-lt"/>
                  </a:rPr>
                  <a:t>, and reality (“ground truth”)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sz="2800" dirty="0">
                    <a:latin typeface="+mj-lt"/>
                  </a:rPr>
                  <a:t>. </a:t>
                </a:r>
              </a:p>
              <a:p>
                <a:endParaRPr lang="en-GB" sz="2800" dirty="0">
                  <a:latin typeface="+mj-lt"/>
                </a:endParaRPr>
              </a:p>
              <a:p>
                <a:r>
                  <a:rPr lang="en-GB" sz="2800" dirty="0">
                    <a:latin typeface="+mj-lt"/>
                  </a:rPr>
                  <a:t>Performance of the neural net is given by a loss function: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+mj-lt"/>
                  </a:rPr>
                  <a:t>  </a:t>
                </a:r>
              </a:p>
              <a:p>
                <a:endParaRPr lang="en-GB" sz="2800" dirty="0">
                  <a:latin typeface="+mj-lt"/>
                </a:endParaRPr>
              </a:p>
              <a:p>
                <a:endParaRPr lang="en-GB" sz="2800" dirty="0">
                  <a:latin typeface="+mj-lt"/>
                </a:endParaRPr>
              </a:p>
              <a:p>
                <a:r>
                  <a:rPr lang="en-GB" sz="2800" u="sng" dirty="0">
                    <a:latin typeface="+mj-lt"/>
                  </a:rPr>
                  <a:t>Optimisation problem:</a:t>
                </a:r>
              </a:p>
              <a:p>
                <a:endParaRPr lang="en-GB" sz="2800" dirty="0">
                  <a:latin typeface="+mj-lt"/>
                </a:endParaRPr>
              </a:p>
              <a:p>
                <a:r>
                  <a:rPr lang="en-GB" sz="2800" dirty="0">
                    <a:latin typeface="+mj-lt"/>
                  </a:rPr>
                  <a:t>Find all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800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2800" dirty="0">
                    <a:latin typeface="+mj-lt"/>
                  </a:rPr>
                  <a:t> that minimise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800" dirty="0">
                    <a:latin typeface="+mj-lt"/>
                  </a:rPr>
                  <a:t> </a:t>
                </a:r>
                <a:endParaRPr lang="en-NL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8D0B3E2-0D3D-41D8-9FB7-12F8BB5BC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701" y="1690688"/>
                <a:ext cx="5014911" cy="4849982"/>
              </a:xfrm>
              <a:prstGeom prst="rect">
                <a:avLst/>
              </a:prstGeom>
              <a:blipFill>
                <a:blip r:embed="rId7"/>
                <a:stretch>
                  <a:fillRect l="-2555" t="-1131" b="-2638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19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Functions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Mean-squared error: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Binary cross-entropy: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N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7468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Loss Landscape</a:t>
            </a:r>
            <a:endParaRPr lang="en-NL" dirty="0"/>
          </a:p>
        </p:txBody>
      </p:sp>
      <p:pic>
        <p:nvPicPr>
          <p:cNvPr id="2050" name="Picture 2" descr="ResNet-56-noshort">
            <a:extLst>
              <a:ext uri="{FF2B5EF4-FFF2-40B4-BE49-F238E27FC236}">
                <a16:creationId xmlns:a16="http://schemas.microsoft.com/office/drawing/2014/main" id="{8E2796C9-0F5E-4F87-A94D-D6169B74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71688"/>
            <a:ext cx="4400550" cy="368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Net-56">
            <a:extLst>
              <a:ext uri="{FF2B5EF4-FFF2-40B4-BE49-F238E27FC236}">
                <a16:creationId xmlns:a16="http://schemas.microsoft.com/office/drawing/2014/main" id="{047F7B80-6571-4130-A908-D286525FC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024" y="2828926"/>
            <a:ext cx="4974681" cy="270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DD787-2C23-40AE-B55F-86597EE2074F}"/>
              </a:ext>
            </a:extLst>
          </p:cNvPr>
          <p:cNvSpPr txBox="1"/>
          <p:nvPr/>
        </p:nvSpPr>
        <p:spPr>
          <a:xfrm>
            <a:off x="5257800" y="6134482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+mj-lt"/>
              </a:rPr>
              <a:t>Li et al. (2018), </a:t>
            </a:r>
            <a:r>
              <a:rPr lang="en-GB" i="1" dirty="0">
                <a:latin typeface="+mj-lt"/>
              </a:rPr>
              <a:t>Visualizing the loss landscape of neural nets</a:t>
            </a:r>
            <a:endParaRPr lang="en-NL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00252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= Optimisation</a:t>
            </a:r>
            <a:endParaRPr lang="en-N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Create a training dataset with input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ground truth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GB" dirty="0"/>
              </a:p>
              <a:p>
                <a:pPr lvl="1">
                  <a:buFont typeface="Courier New" panose="02070309020205020404" pitchFamily="49" charset="0"/>
                  <a:buChar char="o"/>
                </a:pPr>
                <a:r>
                  <a:rPr lang="en-GB" dirty="0">
                    <a:latin typeface="+mj-lt"/>
                  </a:rPr>
                  <a:t>Submarine example: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pH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GB" dirty="0">
                    <a:latin typeface="+mj-lt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lat</m:t>
                        </m:r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lon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GB" b="0" i="0" smtClean="0">
                            <a:latin typeface="Cambria Math" panose="02040503050406030204" pitchFamily="18" charset="0"/>
                          </a:rPr>
                          <m:t>depth</m:t>
                        </m:r>
                      </m:e>
                    </m:d>
                  </m:oMath>
                </a14:m>
                <a:endParaRPr lang="en-GB" dirty="0">
                  <a:latin typeface="+mj-lt"/>
                </a:endParaRPr>
              </a:p>
              <a:p>
                <a:r>
                  <a:rPr lang="en-GB" dirty="0"/>
                  <a:t>Feed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latin typeface="+mj-lt"/>
                  </a:rPr>
                  <a:t> into the neural network, get prediction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endParaRPr lang="en-GB" dirty="0">
                  <a:latin typeface="+mj-lt"/>
                </a:endParaRPr>
              </a:p>
              <a:p>
                <a:r>
                  <a:rPr lang="en-GB" dirty="0"/>
                  <a:t>Calculate loss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>
                  <a:latin typeface="+mj-lt"/>
                </a:endParaRPr>
              </a:p>
              <a:p>
                <a:r>
                  <a:rPr lang="en-GB" dirty="0">
                    <a:latin typeface="+mj-lt"/>
                  </a:rPr>
                  <a:t>Update all weights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+mj-lt"/>
                  </a:rPr>
                  <a:t> and biases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>
                    <a:latin typeface="+mj-lt"/>
                  </a:rPr>
                  <a:t> to decrease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en-GB" dirty="0">
                    <a:latin typeface="+mj-lt"/>
                  </a:rPr>
                  <a:t> </a:t>
                </a:r>
              </a:p>
              <a:p>
                <a:r>
                  <a:rPr lang="en-GB" dirty="0"/>
                  <a:t>Repeat</a:t>
                </a:r>
                <a:endParaRPr lang="en-NL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56"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09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</a:t>
            </a:r>
            <a:r>
              <a:rPr lang="en-GB" sz="3200" dirty="0"/>
              <a:t>(classification)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Accuracy: how many predictions are correct?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correct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predictions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predictions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predictions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62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2D127-0FCD-430D-AE07-C5F00ABD2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03" y="-157"/>
            <a:ext cx="9797367" cy="685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548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</a:t>
            </a:r>
            <a:r>
              <a:rPr lang="en-GB" sz="3200" dirty="0"/>
              <a:t>(classification)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GB" dirty="0">
                    <a:latin typeface="+mj-lt"/>
                  </a:rPr>
                  <a:t>Precision: how reliable are the predictions?</a:t>
                </a:r>
              </a:p>
              <a:p>
                <a:pPr marL="0" indent="0">
                  <a:buNone/>
                </a:pPr>
                <a:endParaRPr lang="en-GB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den>
                      </m:f>
                    </m:oMath>
                  </m:oMathPara>
                </a14:m>
                <a:endParaRPr lang="en-NL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2904A9-4F20-48DE-A393-677F29DDF912}"/>
              </a:ext>
            </a:extLst>
          </p:cNvPr>
          <p:cNvCxnSpPr/>
          <p:nvPr/>
        </p:nvCxnSpPr>
        <p:spPr>
          <a:xfrm flipH="1" flipV="1">
            <a:off x="7781925" y="4848225"/>
            <a:ext cx="571500" cy="476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227C1A-B7DC-4789-A5B8-FA039E99BF74}"/>
              </a:ext>
            </a:extLst>
          </p:cNvPr>
          <p:cNvSpPr txBox="1"/>
          <p:nvPr/>
        </p:nvSpPr>
        <p:spPr>
          <a:xfrm>
            <a:off x="7972425" y="5431652"/>
            <a:ext cx="202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How often is the model fooled?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7316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Performance </a:t>
            </a:r>
            <a:r>
              <a:rPr lang="en-GB" sz="3200" dirty="0"/>
              <a:t>(classification)</a:t>
            </a:r>
            <a:endParaRPr lang="en-N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endParaRPr lang="en-GB" dirty="0">
                  <a:latin typeface="+mj-lt"/>
                </a:endParaRPr>
              </a:p>
              <a:p>
                <a:pPr marL="0" indent="0" algn="ctr">
                  <a:buNone/>
                </a:pPr>
                <a:r>
                  <a:rPr lang="en-GB" dirty="0">
                    <a:latin typeface="+mj-lt"/>
                  </a:rPr>
                  <a:t>Recall: how complete are the predictions?</a:t>
                </a:r>
              </a:p>
              <a:p>
                <a:pPr marL="0" indent="0">
                  <a:buNone/>
                </a:pPr>
                <a:endParaRPr lang="en-GB" dirty="0">
                  <a:latin typeface="+mj-lt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true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positives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false</m:t>
                          </m:r>
                          <m: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</a:rPr>
                            <m:t>negatives</m:t>
                          </m:r>
                        </m:den>
                      </m:f>
                    </m:oMath>
                  </m:oMathPara>
                </a14:m>
                <a:endParaRPr lang="en-NL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D96413-9270-4958-925C-8A84E1282B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N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DC04B8-04C9-4B66-8A1A-0E25BA6A6492}"/>
              </a:ext>
            </a:extLst>
          </p:cNvPr>
          <p:cNvCxnSpPr/>
          <p:nvPr/>
        </p:nvCxnSpPr>
        <p:spPr>
          <a:xfrm flipH="1" flipV="1">
            <a:off x="7781925" y="4848225"/>
            <a:ext cx="571500" cy="47625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E489175-8CF6-4A3A-A31A-4373F3648FC2}"/>
              </a:ext>
            </a:extLst>
          </p:cNvPr>
          <p:cNvSpPr txBox="1"/>
          <p:nvPr/>
        </p:nvSpPr>
        <p:spPr>
          <a:xfrm>
            <a:off x="7972425" y="5431652"/>
            <a:ext cx="2219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+mj-lt"/>
              </a:rPr>
              <a:t>How many things did the model miss?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62232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 Cat Detection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6413-9270-4958-925C-8A84E1282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1031"/>
            <a:ext cx="10687050" cy="4055932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latin typeface="+mj-lt"/>
              </a:rPr>
              <a:t>Dataset</a:t>
            </a:r>
            <a:r>
              <a:rPr lang="en-GB" dirty="0">
                <a:latin typeface="+mj-lt"/>
              </a:rPr>
              <a:t>: 998 dogs, 2 cats		</a:t>
            </a:r>
            <a:r>
              <a:rPr lang="en-GB" b="1" dirty="0"/>
              <a:t>Prediction</a:t>
            </a:r>
            <a:r>
              <a:rPr lang="en-GB" dirty="0"/>
              <a:t>: 999 dogs, 1 cat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>
                <a:latin typeface="+mj-lt"/>
              </a:rPr>
              <a:t>Accuracy: 	(1 + 998) / 1000 = 99.9%	</a:t>
            </a:r>
            <a:r>
              <a:rPr lang="en-GB" sz="2000" dirty="0">
                <a:latin typeface="+mj-lt"/>
                <a:sym typeface="Wingdings" panose="05000000000000000000" pitchFamily="2" charset="2"/>
              </a:rPr>
              <a:t> most of the predictions were correct</a:t>
            </a:r>
            <a:endParaRPr lang="en-GB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Precision: 	1 / 1 = 100%			</a:t>
            </a:r>
            <a:r>
              <a:rPr lang="en-GB" sz="2000" dirty="0">
                <a:latin typeface="+mj-lt"/>
                <a:sym typeface="Wingdings" panose="05000000000000000000" pitchFamily="2" charset="2"/>
              </a:rPr>
              <a:t> all of the cat detections were correct</a:t>
            </a:r>
            <a:endParaRPr lang="en-GB" sz="2000" dirty="0">
              <a:latin typeface="+mj-lt"/>
            </a:endParaRPr>
          </a:p>
          <a:p>
            <a:pPr marL="0" indent="0">
              <a:buNone/>
            </a:pPr>
            <a:r>
              <a:rPr lang="en-GB" dirty="0">
                <a:latin typeface="+mj-lt"/>
              </a:rPr>
              <a:t>Recall: 	1 / (1 + 1) = 50%		</a:t>
            </a:r>
            <a:r>
              <a:rPr lang="en-GB" sz="2000" dirty="0">
                <a:latin typeface="+mj-lt"/>
                <a:sym typeface="Wingdings" panose="05000000000000000000" pitchFamily="2" charset="2"/>
              </a:rPr>
              <a:t> 50% of the cats were not detected!</a:t>
            </a:r>
            <a:endParaRPr lang="en-NL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27425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Metrics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6413-9270-4958-925C-8A84E128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+mj-lt"/>
              </a:rPr>
              <a:t>Area Under Curve (AUC): balance between recall and precision</a:t>
            </a:r>
          </a:p>
          <a:p>
            <a:r>
              <a:rPr lang="en-GB" dirty="0"/>
              <a:t>F1-score: “ordered” classes</a:t>
            </a:r>
          </a:p>
          <a:p>
            <a:r>
              <a:rPr lang="en-GB" dirty="0">
                <a:latin typeface="+mj-lt"/>
              </a:rPr>
              <a:t>Mean Absolute Error (MAE)</a:t>
            </a:r>
          </a:p>
          <a:p>
            <a:r>
              <a:rPr lang="en-GB" dirty="0"/>
              <a:t>Mean Squared Error (MSE)</a:t>
            </a:r>
          </a:p>
          <a:p>
            <a:r>
              <a:rPr lang="en-GB" dirty="0">
                <a:latin typeface="+mj-lt"/>
              </a:rPr>
              <a:t>Intersection Over Union (IOU)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39376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8D64C-C858-4FFB-A212-372D39F29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Your Hands Dirty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96413-9270-4958-925C-8A84E1282B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Open terminal</a:t>
            </a:r>
          </a:p>
          <a:p>
            <a:r>
              <a:rPr lang="en-GB" dirty="0"/>
              <a:t>Navigate to the ML tutorials directory</a:t>
            </a:r>
          </a:p>
          <a:p>
            <a:r>
              <a:rPr lang="en-GB" dirty="0">
                <a:latin typeface="+mj-lt"/>
              </a:rPr>
              <a:t>Command: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conda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</a:rPr>
              <a:t> activate ICTP_EQ</a:t>
            </a:r>
          </a:p>
          <a:p>
            <a:r>
              <a:rPr lang="en-GB" dirty="0"/>
              <a:t>Command: </a:t>
            </a:r>
            <a:r>
              <a:rPr lang="en-GB" dirty="0" err="1">
                <a:solidFill>
                  <a:schemeClr val="accent1"/>
                </a:solidFill>
                <a:latin typeface="Lucida Console" panose="020B0609040504020204" pitchFamily="49" charset="0"/>
              </a:rPr>
              <a:t>jupyter</a:t>
            </a:r>
            <a:r>
              <a:rPr lang="en-GB" dirty="0">
                <a:solidFill>
                  <a:schemeClr val="accent1"/>
                </a:solidFill>
                <a:latin typeface="Lucida Console" panose="020B0609040504020204" pitchFamily="49" charset="0"/>
              </a:rPr>
              <a:t> notebook</a:t>
            </a:r>
          </a:p>
          <a:p>
            <a:r>
              <a:rPr lang="en-GB" dirty="0">
                <a:latin typeface="+mj-lt"/>
              </a:rPr>
              <a:t>Browser should open </a:t>
            </a:r>
            <a:r>
              <a:rPr lang="en-GB" dirty="0"/>
              <a:t>a new tab with notebooks</a:t>
            </a:r>
            <a:endParaRPr lang="en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320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70AB1-20F2-4862-8034-641D1870B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99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45A5C2-7F9A-4DC3-845B-01E39E80D5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05" y="815450"/>
            <a:ext cx="6100190" cy="52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3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2CB8A-4DA1-4EEE-874D-4A718C1DC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90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2686AC-9D94-4949-8C02-A5DEE3EFF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33" y="0"/>
            <a:ext cx="109865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9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Microsoft Office PowerPoint</Application>
  <PresentationFormat>Widescreen</PresentationFormat>
  <Paragraphs>292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Book Antiqua</vt:lpstr>
      <vt:lpstr>Calibri</vt:lpstr>
      <vt:lpstr>Calibri Light</vt:lpstr>
      <vt:lpstr>Cambria Math</vt:lpstr>
      <vt:lpstr>Castellar</vt:lpstr>
      <vt:lpstr>Century Gothic</vt:lpstr>
      <vt:lpstr>Courier New</vt:lpstr>
      <vt:lpstr>Impact</vt:lpstr>
      <vt:lpstr>Lucida Console</vt:lpstr>
      <vt:lpstr>Rockwell Condensed</vt:lpstr>
      <vt:lpstr>Segoe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Distinguishing features?</vt:lpstr>
      <vt:lpstr>Additional complications</vt:lpstr>
      <vt:lpstr>Additional complications</vt:lpstr>
      <vt:lpstr>Additional complications</vt:lpstr>
      <vt:lpstr>Additional complications</vt:lpstr>
      <vt:lpstr>Advantage of Machine Learning</vt:lpstr>
      <vt:lpstr>Today’s Menu</vt:lpstr>
      <vt:lpstr>PowerPoint Presentation</vt:lpstr>
      <vt:lpstr>AI vs. ML vs. DL</vt:lpstr>
      <vt:lpstr>Machine Learning Is Not New!</vt:lpstr>
      <vt:lpstr>Machine Learning Is Not New!</vt:lpstr>
      <vt:lpstr>Examples of ML (Deep Learning)</vt:lpstr>
      <vt:lpstr>Examples of ML (Deep Learning)</vt:lpstr>
      <vt:lpstr>Examples of ML (Deep Learning)</vt:lpstr>
      <vt:lpstr>Examples of ML (Deep Learning)</vt:lpstr>
      <vt:lpstr>Basic Theory of Neural Networks</vt:lpstr>
      <vt:lpstr>Intuition</vt:lpstr>
      <vt:lpstr>PowerPoint Presentation</vt:lpstr>
      <vt:lpstr>Basic Theory of Neural Networks</vt:lpstr>
      <vt:lpstr>Basic Theory of Neural Networks</vt:lpstr>
      <vt:lpstr>Basic Theory of Neural Networks</vt:lpstr>
      <vt:lpstr>Single Neuron - Single Input</vt:lpstr>
      <vt:lpstr>Single Neuron - Multi Input</vt:lpstr>
      <vt:lpstr>Single Neuron - Multi Input</vt:lpstr>
      <vt:lpstr>Single Layer of Neurons</vt:lpstr>
      <vt:lpstr>Single Layer of Neurons</vt:lpstr>
      <vt:lpstr>Single Layer - Example</vt:lpstr>
      <vt:lpstr>Single Layer - Example</vt:lpstr>
      <vt:lpstr>Single Layer - Example</vt:lpstr>
      <vt:lpstr>Multiple Layers of Neurons</vt:lpstr>
      <vt:lpstr>Multiple Layers of Neurons</vt:lpstr>
      <vt:lpstr>Quiz</vt:lpstr>
      <vt:lpstr>Multiple Layers of Neurons</vt:lpstr>
      <vt:lpstr>Non-linearity</vt:lpstr>
      <vt:lpstr>Activation Functions</vt:lpstr>
      <vt:lpstr>Neural Network</vt:lpstr>
      <vt:lpstr>Loss Functions</vt:lpstr>
      <vt:lpstr>Loss Landscape</vt:lpstr>
      <vt:lpstr>Training = Optimisation</vt:lpstr>
      <vt:lpstr>Model Performance (classification)</vt:lpstr>
      <vt:lpstr>Model Performance (classification)</vt:lpstr>
      <vt:lpstr>Model Performance (classification)</vt:lpstr>
      <vt:lpstr>Performance Cat Detection</vt:lpstr>
      <vt:lpstr>Other Metrics</vt:lpstr>
      <vt:lpstr>Getting Your Hands Dirty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Martijn van den Ende</dc:creator>
  <cp:lastModifiedBy>Martijn van den Ende</cp:lastModifiedBy>
  <cp:revision>84</cp:revision>
  <dcterms:created xsi:type="dcterms:W3CDTF">2019-08-20T13:08:21Z</dcterms:created>
  <dcterms:modified xsi:type="dcterms:W3CDTF">2019-09-09T08:33:28Z</dcterms:modified>
</cp:coreProperties>
</file>